
<file path=[Content_Types].xml><?xml version="1.0" encoding="utf-8"?>
<Types xmlns="http://schemas.openxmlformats.org/package/2006/content-types">
  <Default Extension="png" ContentType="image/png"/>
  <Default Extension="pdf" ContentType="application/pd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91" r:id="rId1"/>
  </p:sldMasterIdLst>
  <p:notesMasterIdLst>
    <p:notesMasterId r:id="rId26"/>
  </p:notesMasterIdLst>
  <p:handoutMasterIdLst>
    <p:handoutMasterId r:id="rId27"/>
  </p:handoutMasterIdLst>
  <p:sldIdLst>
    <p:sldId id="561" r:id="rId2"/>
    <p:sldId id="536" r:id="rId3"/>
    <p:sldId id="567" r:id="rId4"/>
    <p:sldId id="590" r:id="rId5"/>
    <p:sldId id="571" r:id="rId6"/>
    <p:sldId id="570" r:id="rId7"/>
    <p:sldId id="572" r:id="rId8"/>
    <p:sldId id="573" r:id="rId9"/>
    <p:sldId id="578" r:id="rId10"/>
    <p:sldId id="579" r:id="rId11"/>
    <p:sldId id="587" r:id="rId12"/>
    <p:sldId id="580" r:id="rId13"/>
    <p:sldId id="594" r:id="rId14"/>
    <p:sldId id="592" r:id="rId15"/>
    <p:sldId id="581" r:id="rId16"/>
    <p:sldId id="582" r:id="rId17"/>
    <p:sldId id="585" r:id="rId18"/>
    <p:sldId id="591" r:id="rId19"/>
    <p:sldId id="583" r:id="rId20"/>
    <p:sldId id="584" r:id="rId21"/>
    <p:sldId id="595" r:id="rId22"/>
    <p:sldId id="586" r:id="rId23"/>
    <p:sldId id="588" r:id="rId24"/>
    <p:sldId id="589" r:id="rId25"/>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Fink-Heavy" pitchFamily="-48" charset="0"/>
        <a:ea typeface="ヒラギノ角ゴ Pro W3" charset="-128"/>
        <a:cs typeface="ヒラギノ角ゴ Pro W3" charset="-128"/>
      </a:defRPr>
    </a:lvl1pPr>
    <a:lvl2pPr marL="457200" algn="l" rtl="0" eaLnBrk="0" fontAlgn="base" hangingPunct="0">
      <a:spcBef>
        <a:spcPct val="0"/>
      </a:spcBef>
      <a:spcAft>
        <a:spcPct val="0"/>
      </a:spcAft>
      <a:defRPr sz="2400" kern="1200">
        <a:solidFill>
          <a:schemeClr val="tx1"/>
        </a:solidFill>
        <a:latin typeface="Fink-Heavy" pitchFamily="-48" charset="0"/>
        <a:ea typeface="ヒラギノ角ゴ Pro W3" charset="-128"/>
        <a:cs typeface="ヒラギノ角ゴ Pro W3" charset="-128"/>
      </a:defRPr>
    </a:lvl2pPr>
    <a:lvl3pPr marL="914400" algn="l" rtl="0" eaLnBrk="0" fontAlgn="base" hangingPunct="0">
      <a:spcBef>
        <a:spcPct val="0"/>
      </a:spcBef>
      <a:spcAft>
        <a:spcPct val="0"/>
      </a:spcAft>
      <a:defRPr sz="2400" kern="1200">
        <a:solidFill>
          <a:schemeClr val="tx1"/>
        </a:solidFill>
        <a:latin typeface="Fink-Heavy" pitchFamily="-48" charset="0"/>
        <a:ea typeface="ヒラギノ角ゴ Pro W3" charset="-128"/>
        <a:cs typeface="ヒラギノ角ゴ Pro W3" charset="-128"/>
      </a:defRPr>
    </a:lvl3pPr>
    <a:lvl4pPr marL="1371600" algn="l" rtl="0" eaLnBrk="0" fontAlgn="base" hangingPunct="0">
      <a:spcBef>
        <a:spcPct val="0"/>
      </a:spcBef>
      <a:spcAft>
        <a:spcPct val="0"/>
      </a:spcAft>
      <a:defRPr sz="2400" kern="1200">
        <a:solidFill>
          <a:schemeClr val="tx1"/>
        </a:solidFill>
        <a:latin typeface="Fink-Heavy" pitchFamily="-48" charset="0"/>
        <a:ea typeface="ヒラギノ角ゴ Pro W3" charset="-128"/>
        <a:cs typeface="ヒラギノ角ゴ Pro W3" charset="-128"/>
      </a:defRPr>
    </a:lvl4pPr>
    <a:lvl5pPr marL="1828800" algn="l" rtl="0" eaLnBrk="0" fontAlgn="base" hangingPunct="0">
      <a:spcBef>
        <a:spcPct val="0"/>
      </a:spcBef>
      <a:spcAft>
        <a:spcPct val="0"/>
      </a:spcAft>
      <a:defRPr sz="2400" kern="1200">
        <a:solidFill>
          <a:schemeClr val="tx1"/>
        </a:solidFill>
        <a:latin typeface="Fink-Heavy" pitchFamily="-48" charset="0"/>
        <a:ea typeface="ヒラギノ角ゴ Pro W3" charset="-128"/>
        <a:cs typeface="ヒラギノ角ゴ Pro W3" charset="-128"/>
      </a:defRPr>
    </a:lvl5pPr>
    <a:lvl6pPr marL="2286000" algn="l" defTabSz="457200" rtl="0" eaLnBrk="1" latinLnBrk="0" hangingPunct="1">
      <a:defRPr sz="2400" kern="1200">
        <a:solidFill>
          <a:schemeClr val="tx1"/>
        </a:solidFill>
        <a:latin typeface="Fink-Heavy" pitchFamily="-48" charset="0"/>
        <a:ea typeface="ヒラギノ角ゴ Pro W3" charset="-128"/>
        <a:cs typeface="ヒラギノ角ゴ Pro W3" charset="-128"/>
      </a:defRPr>
    </a:lvl6pPr>
    <a:lvl7pPr marL="2743200" algn="l" defTabSz="457200" rtl="0" eaLnBrk="1" latinLnBrk="0" hangingPunct="1">
      <a:defRPr sz="2400" kern="1200">
        <a:solidFill>
          <a:schemeClr val="tx1"/>
        </a:solidFill>
        <a:latin typeface="Fink-Heavy" pitchFamily="-48" charset="0"/>
        <a:ea typeface="ヒラギノ角ゴ Pro W3" charset="-128"/>
        <a:cs typeface="ヒラギノ角ゴ Pro W3" charset="-128"/>
      </a:defRPr>
    </a:lvl7pPr>
    <a:lvl8pPr marL="3200400" algn="l" defTabSz="457200" rtl="0" eaLnBrk="1" latinLnBrk="0" hangingPunct="1">
      <a:defRPr sz="2400" kern="1200">
        <a:solidFill>
          <a:schemeClr val="tx1"/>
        </a:solidFill>
        <a:latin typeface="Fink-Heavy" pitchFamily="-48" charset="0"/>
        <a:ea typeface="ヒラギノ角ゴ Pro W3" charset="-128"/>
        <a:cs typeface="ヒラギノ角ゴ Pro W3" charset="-128"/>
      </a:defRPr>
    </a:lvl8pPr>
    <a:lvl9pPr marL="3657600" algn="l" defTabSz="457200" rtl="0" eaLnBrk="1" latinLnBrk="0" hangingPunct="1">
      <a:defRPr sz="2400" kern="1200">
        <a:solidFill>
          <a:schemeClr val="tx1"/>
        </a:solidFill>
        <a:latin typeface="Fink-Heavy" pitchFamily="-48" charset="0"/>
        <a:ea typeface="ヒラギノ角ゴ Pro W3" charset="-128"/>
        <a:cs typeface="ヒラギノ角ゴ Pro W3"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clrMode="bw"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680BA9"/>
    <a:srgbClr val="E1CC12"/>
    <a:srgbClr val="FDFFAA"/>
    <a:srgbClr val="FDFFD2"/>
    <a:srgbClr val="D0A835"/>
    <a:srgbClr val="52BA20"/>
    <a:srgbClr val="C9403E"/>
    <a:srgbClr val="4848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488" autoAdjust="0"/>
    <p:restoredTop sz="75133" autoAdjust="0"/>
  </p:normalViewPr>
  <p:slideViewPr>
    <p:cSldViewPr>
      <p:cViewPr varScale="1">
        <p:scale>
          <a:sx n="54" d="100"/>
          <a:sy n="54" d="100"/>
        </p:scale>
        <p:origin x="-1602" y="-96"/>
      </p:cViewPr>
      <p:guideLst>
        <p:guide orient="horz" pos="2160"/>
        <p:guide pos="2880"/>
      </p:guideLst>
    </p:cSldViewPr>
  </p:slideViewPr>
  <p:outlineViewPr>
    <p:cViewPr>
      <p:scale>
        <a:sx n="33" d="100"/>
        <a:sy n="33" d="100"/>
      </p:scale>
      <p:origin x="0" y="60392"/>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6" d="100"/>
          <a:sy n="86" d="100"/>
        </p:scale>
        <p:origin x="-3744"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DBD185-E2D8-7C47-9E91-A3571B571E29}" type="datetimeFigureOut">
              <a:rPr lang="en-US" smtClean="0"/>
              <a:pPr/>
              <a:t>6/6/2011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BB6F43B-90CB-8C4F-9A07-6C2779030077}" type="slidenum">
              <a:rPr lang="en-US" smtClean="0"/>
              <a:pPr/>
              <a:t>‹#›</a:t>
            </a:fld>
            <a:endParaRPr lang="en-US"/>
          </a:p>
        </p:txBody>
      </p:sp>
    </p:spTree>
    <p:extLst>
      <p:ext uri="{BB962C8B-B14F-4D97-AF65-F5344CB8AC3E}">
        <p14:creationId xmlns:p14="http://schemas.microsoft.com/office/powerpoint/2010/main" val="37416596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pitchFamily="-108" charset="0"/>
                <a:ea typeface="ヒラギノ角ゴ Pro W3" pitchFamily="-108" charset="-128"/>
                <a:cs typeface="ヒラギノ角ゴ Pro W3" pitchFamily="-108" charset="-128"/>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pitchFamily="-108" charset="0"/>
                <a:ea typeface="ヒラギノ角ゴ Pro W3" pitchFamily="-108" charset="-128"/>
                <a:cs typeface="ヒラギノ角ゴ Pro W3" pitchFamily="-108" charset="-128"/>
              </a:defRPr>
            </a:lvl1pPr>
          </a:lstStyle>
          <a:p>
            <a:pPr>
              <a:defRPr/>
            </a:pPr>
            <a:endParaRPr lang="en-US"/>
          </a:p>
        </p:txBody>
      </p:sp>
      <p:sp>
        <p:nvSpPr>
          <p:cNvPr id="153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pitchFamily="-108" charset="0"/>
                <a:ea typeface="ヒラギノ角ゴ Pro W3" pitchFamily="-108" charset="-128"/>
                <a:cs typeface="ヒラギノ角ゴ Pro W3" pitchFamily="-108" charset="-128"/>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atin typeface="Arial" pitchFamily="-108" charset="0"/>
                <a:ea typeface="ヒラギノ角ゴ Pro W3" pitchFamily="-108" charset="-128"/>
                <a:cs typeface="ヒラギノ角ゴ Pro W3" pitchFamily="-108" charset="-128"/>
              </a:defRPr>
            </a:lvl1pPr>
          </a:lstStyle>
          <a:p>
            <a:pPr>
              <a:defRPr/>
            </a:pPr>
            <a:fld id="{AADE8072-4349-3448-BEFE-3B796E647F27}" type="slidenum">
              <a:rPr lang="en-US"/>
              <a:pPr>
                <a:defRPr/>
              </a:pPr>
              <a:t>‹#›</a:t>
            </a:fld>
            <a:endParaRPr lang="en-US"/>
          </a:p>
        </p:txBody>
      </p:sp>
    </p:spTree>
    <p:extLst>
      <p:ext uri="{BB962C8B-B14F-4D97-AF65-F5344CB8AC3E}">
        <p14:creationId xmlns:p14="http://schemas.microsoft.com/office/powerpoint/2010/main" val="283213933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08" charset="0"/>
        <a:ea typeface="ヒラギノ角ゴ Pro W3" pitchFamily="-108" charset="-128"/>
        <a:cs typeface="ヒラギノ角ゴ Pro W3" pitchFamily="-108" charset="-128"/>
      </a:defRPr>
    </a:lvl1pPr>
    <a:lvl2pPr marL="457200" algn="l" rtl="0" eaLnBrk="0" fontAlgn="base" hangingPunct="0">
      <a:spcBef>
        <a:spcPct val="30000"/>
      </a:spcBef>
      <a:spcAft>
        <a:spcPct val="0"/>
      </a:spcAft>
      <a:defRPr sz="1200" kern="1200">
        <a:solidFill>
          <a:schemeClr val="tx1"/>
        </a:solidFill>
        <a:latin typeface="Arial" pitchFamily="-108" charset="0"/>
        <a:ea typeface="ヒラギノ角ゴ Pro W3" pitchFamily="-108" charset="-128"/>
        <a:cs typeface="ヒラギノ角ゴ Pro W3" pitchFamily="-108" charset="-128"/>
      </a:defRPr>
    </a:lvl2pPr>
    <a:lvl3pPr marL="914400" algn="l" rtl="0" eaLnBrk="0" fontAlgn="base" hangingPunct="0">
      <a:spcBef>
        <a:spcPct val="30000"/>
      </a:spcBef>
      <a:spcAft>
        <a:spcPct val="0"/>
      </a:spcAft>
      <a:defRPr sz="1200" kern="1200">
        <a:solidFill>
          <a:schemeClr val="tx1"/>
        </a:solidFill>
        <a:latin typeface="Arial" pitchFamily="-108" charset="0"/>
        <a:ea typeface="ヒラギノ角ゴ Pro W3" pitchFamily="-108" charset="-128"/>
        <a:cs typeface="ヒラギノ角ゴ Pro W3" pitchFamily="-108" charset="-128"/>
      </a:defRPr>
    </a:lvl3pPr>
    <a:lvl4pPr marL="1371600" algn="l" rtl="0" eaLnBrk="0" fontAlgn="base" hangingPunct="0">
      <a:spcBef>
        <a:spcPct val="30000"/>
      </a:spcBef>
      <a:spcAft>
        <a:spcPct val="0"/>
      </a:spcAft>
      <a:defRPr sz="1200" kern="1200">
        <a:solidFill>
          <a:schemeClr val="tx1"/>
        </a:solidFill>
        <a:latin typeface="Arial" pitchFamily="-108" charset="0"/>
        <a:ea typeface="ヒラギノ角ゴ Pro W3" pitchFamily="-108" charset="-128"/>
        <a:cs typeface="ヒラギノ角ゴ Pro W3" pitchFamily="-108" charset="-128"/>
      </a:defRPr>
    </a:lvl4pPr>
    <a:lvl5pPr marL="1828800" algn="l" rtl="0" eaLnBrk="0" fontAlgn="base" hangingPunct="0">
      <a:spcBef>
        <a:spcPct val="30000"/>
      </a:spcBef>
      <a:spcAft>
        <a:spcPct val="0"/>
      </a:spcAft>
      <a:defRPr sz="1200" kern="1200">
        <a:solidFill>
          <a:schemeClr val="tx1"/>
        </a:solidFill>
        <a:latin typeface="Arial" pitchFamily="-108" charset="0"/>
        <a:ea typeface="ヒラギノ角ゴ Pro W3" pitchFamily="-108" charset="-128"/>
        <a:cs typeface="ヒラギノ角ゴ Pro W3" pitchFamily="-108"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300">
                <a:solidFill>
                  <a:schemeClr val="tx1"/>
                </a:solidFill>
                <a:latin typeface="Helvetica" pitchFamily="-108" charset="0"/>
                <a:ea typeface="ＭＳ Ｐゴシック" pitchFamily="-108" charset="-128"/>
              </a:defRPr>
            </a:lvl1pPr>
            <a:lvl2pPr marL="36877223" indent="-36432733">
              <a:defRPr sz="2300">
                <a:solidFill>
                  <a:schemeClr val="tx1"/>
                </a:solidFill>
                <a:latin typeface="Helvetica" pitchFamily="-108" charset="0"/>
                <a:ea typeface="ＭＳ Ｐゴシック" pitchFamily="-108" charset="-128"/>
              </a:defRPr>
            </a:lvl2pPr>
            <a:lvl3pPr>
              <a:defRPr sz="2300">
                <a:solidFill>
                  <a:schemeClr val="tx1"/>
                </a:solidFill>
                <a:latin typeface="Helvetica" pitchFamily="-108" charset="0"/>
                <a:ea typeface="ＭＳ Ｐゴシック" pitchFamily="-108" charset="-128"/>
              </a:defRPr>
            </a:lvl3pPr>
            <a:lvl4pPr>
              <a:defRPr sz="2300">
                <a:solidFill>
                  <a:schemeClr val="tx1"/>
                </a:solidFill>
                <a:latin typeface="Helvetica" pitchFamily="-108" charset="0"/>
                <a:ea typeface="ＭＳ Ｐゴシック" pitchFamily="-108" charset="-128"/>
              </a:defRPr>
            </a:lvl4pPr>
            <a:lvl5pPr>
              <a:defRPr sz="2300">
                <a:solidFill>
                  <a:schemeClr val="tx1"/>
                </a:solidFill>
                <a:latin typeface="Helvetica" pitchFamily="-108" charset="0"/>
                <a:ea typeface="ＭＳ Ｐゴシック" pitchFamily="-108" charset="-128"/>
              </a:defRPr>
            </a:lvl5pPr>
            <a:lvl6pPr marL="444490" eaLnBrk="0" fontAlgn="base" hangingPunct="0">
              <a:spcBef>
                <a:spcPct val="0"/>
              </a:spcBef>
              <a:spcAft>
                <a:spcPct val="0"/>
              </a:spcAft>
              <a:defRPr sz="2300">
                <a:solidFill>
                  <a:schemeClr val="tx1"/>
                </a:solidFill>
                <a:latin typeface="Helvetica" pitchFamily="-108" charset="0"/>
                <a:ea typeface="ＭＳ Ｐゴシック" pitchFamily="-108" charset="-128"/>
              </a:defRPr>
            </a:lvl6pPr>
            <a:lvl7pPr marL="888980" eaLnBrk="0" fontAlgn="base" hangingPunct="0">
              <a:spcBef>
                <a:spcPct val="0"/>
              </a:spcBef>
              <a:spcAft>
                <a:spcPct val="0"/>
              </a:spcAft>
              <a:defRPr sz="2300">
                <a:solidFill>
                  <a:schemeClr val="tx1"/>
                </a:solidFill>
                <a:latin typeface="Helvetica" pitchFamily="-108" charset="0"/>
                <a:ea typeface="ＭＳ Ｐゴシック" pitchFamily="-108" charset="-128"/>
              </a:defRPr>
            </a:lvl7pPr>
            <a:lvl8pPr marL="1333470" eaLnBrk="0" fontAlgn="base" hangingPunct="0">
              <a:spcBef>
                <a:spcPct val="0"/>
              </a:spcBef>
              <a:spcAft>
                <a:spcPct val="0"/>
              </a:spcAft>
              <a:defRPr sz="2300">
                <a:solidFill>
                  <a:schemeClr val="tx1"/>
                </a:solidFill>
                <a:latin typeface="Helvetica" pitchFamily="-108" charset="0"/>
                <a:ea typeface="ＭＳ Ｐゴシック" pitchFamily="-108" charset="-128"/>
              </a:defRPr>
            </a:lvl8pPr>
            <a:lvl9pPr marL="1777959" eaLnBrk="0" fontAlgn="base" hangingPunct="0">
              <a:spcBef>
                <a:spcPct val="0"/>
              </a:spcBef>
              <a:spcAft>
                <a:spcPct val="0"/>
              </a:spcAft>
              <a:defRPr sz="2300">
                <a:solidFill>
                  <a:schemeClr val="tx1"/>
                </a:solidFill>
                <a:latin typeface="Helvetica" pitchFamily="-108" charset="0"/>
                <a:ea typeface="ＭＳ Ｐゴシック" pitchFamily="-108" charset="-128"/>
              </a:defRPr>
            </a:lvl9pPr>
          </a:lstStyle>
          <a:p>
            <a:r>
              <a:rPr lang="en-US" sz="1200" dirty="0">
                <a:latin typeface="Times" pitchFamily="-108" charset="0"/>
              </a:rPr>
              <a:t>April 19, 2001</a:t>
            </a:r>
          </a:p>
        </p:txBody>
      </p:sp>
      <p:sp>
        <p:nvSpPr>
          <p:cNvPr id="19459"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300">
                <a:solidFill>
                  <a:schemeClr val="tx1"/>
                </a:solidFill>
                <a:latin typeface="Helvetica" pitchFamily="-108" charset="0"/>
                <a:ea typeface="ＭＳ Ｐゴシック" pitchFamily="-108" charset="-128"/>
              </a:defRPr>
            </a:lvl1pPr>
            <a:lvl2pPr marL="36877223" indent="-36432733">
              <a:defRPr sz="2300">
                <a:solidFill>
                  <a:schemeClr val="tx1"/>
                </a:solidFill>
                <a:latin typeface="Helvetica" pitchFamily="-108" charset="0"/>
                <a:ea typeface="ＭＳ Ｐゴシック" pitchFamily="-108" charset="-128"/>
              </a:defRPr>
            </a:lvl2pPr>
            <a:lvl3pPr>
              <a:defRPr sz="2300">
                <a:solidFill>
                  <a:schemeClr val="tx1"/>
                </a:solidFill>
                <a:latin typeface="Helvetica" pitchFamily="-108" charset="0"/>
                <a:ea typeface="ＭＳ Ｐゴシック" pitchFamily="-108" charset="-128"/>
              </a:defRPr>
            </a:lvl3pPr>
            <a:lvl4pPr>
              <a:defRPr sz="2300">
                <a:solidFill>
                  <a:schemeClr val="tx1"/>
                </a:solidFill>
                <a:latin typeface="Helvetica" pitchFamily="-108" charset="0"/>
                <a:ea typeface="ＭＳ Ｐゴシック" pitchFamily="-108" charset="-128"/>
              </a:defRPr>
            </a:lvl4pPr>
            <a:lvl5pPr>
              <a:defRPr sz="2300">
                <a:solidFill>
                  <a:schemeClr val="tx1"/>
                </a:solidFill>
                <a:latin typeface="Helvetica" pitchFamily="-108" charset="0"/>
                <a:ea typeface="ＭＳ Ｐゴシック" pitchFamily="-108" charset="-128"/>
              </a:defRPr>
            </a:lvl5pPr>
            <a:lvl6pPr marL="444490" eaLnBrk="0" fontAlgn="base" hangingPunct="0">
              <a:spcBef>
                <a:spcPct val="0"/>
              </a:spcBef>
              <a:spcAft>
                <a:spcPct val="0"/>
              </a:spcAft>
              <a:defRPr sz="2300">
                <a:solidFill>
                  <a:schemeClr val="tx1"/>
                </a:solidFill>
                <a:latin typeface="Helvetica" pitchFamily="-108" charset="0"/>
                <a:ea typeface="ＭＳ Ｐゴシック" pitchFamily="-108" charset="-128"/>
              </a:defRPr>
            </a:lvl6pPr>
            <a:lvl7pPr marL="888980" eaLnBrk="0" fontAlgn="base" hangingPunct="0">
              <a:spcBef>
                <a:spcPct val="0"/>
              </a:spcBef>
              <a:spcAft>
                <a:spcPct val="0"/>
              </a:spcAft>
              <a:defRPr sz="2300">
                <a:solidFill>
                  <a:schemeClr val="tx1"/>
                </a:solidFill>
                <a:latin typeface="Helvetica" pitchFamily="-108" charset="0"/>
                <a:ea typeface="ＭＳ Ｐゴシック" pitchFamily="-108" charset="-128"/>
              </a:defRPr>
            </a:lvl7pPr>
            <a:lvl8pPr marL="1333470" eaLnBrk="0" fontAlgn="base" hangingPunct="0">
              <a:spcBef>
                <a:spcPct val="0"/>
              </a:spcBef>
              <a:spcAft>
                <a:spcPct val="0"/>
              </a:spcAft>
              <a:defRPr sz="2300">
                <a:solidFill>
                  <a:schemeClr val="tx1"/>
                </a:solidFill>
                <a:latin typeface="Helvetica" pitchFamily="-108" charset="0"/>
                <a:ea typeface="ＭＳ Ｐゴシック" pitchFamily="-108" charset="-128"/>
              </a:defRPr>
            </a:lvl8pPr>
            <a:lvl9pPr marL="1777959" eaLnBrk="0" fontAlgn="base" hangingPunct="0">
              <a:spcBef>
                <a:spcPct val="0"/>
              </a:spcBef>
              <a:spcAft>
                <a:spcPct val="0"/>
              </a:spcAft>
              <a:defRPr sz="2300">
                <a:solidFill>
                  <a:schemeClr val="tx1"/>
                </a:solidFill>
                <a:latin typeface="Helvetica" pitchFamily="-108" charset="0"/>
                <a:ea typeface="ＭＳ Ｐゴシック" pitchFamily="-108" charset="-128"/>
              </a:defRPr>
            </a:lvl9pPr>
          </a:lstStyle>
          <a:p>
            <a:r>
              <a:rPr lang="en-US" sz="1200" dirty="0">
                <a:latin typeface="Times" pitchFamily="-108" charset="0"/>
              </a:rPr>
              <a:t>Making Meaning: Program Orientation</a:t>
            </a:r>
          </a:p>
        </p:txBody>
      </p:sp>
      <p:sp>
        <p:nvSpPr>
          <p:cNvPr id="1946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300">
                <a:solidFill>
                  <a:schemeClr val="tx1"/>
                </a:solidFill>
                <a:latin typeface="Helvetica" pitchFamily="-108" charset="0"/>
                <a:ea typeface="ＭＳ Ｐゴシック" pitchFamily="-108" charset="-128"/>
              </a:defRPr>
            </a:lvl1pPr>
            <a:lvl2pPr marL="36877223" indent="-36432733">
              <a:defRPr sz="2300">
                <a:solidFill>
                  <a:schemeClr val="tx1"/>
                </a:solidFill>
                <a:latin typeface="Helvetica" pitchFamily="-108" charset="0"/>
                <a:ea typeface="ＭＳ Ｐゴシック" pitchFamily="-108" charset="-128"/>
              </a:defRPr>
            </a:lvl2pPr>
            <a:lvl3pPr>
              <a:defRPr sz="2300">
                <a:solidFill>
                  <a:schemeClr val="tx1"/>
                </a:solidFill>
                <a:latin typeface="Helvetica" pitchFamily="-108" charset="0"/>
                <a:ea typeface="ＭＳ Ｐゴシック" pitchFamily="-108" charset="-128"/>
              </a:defRPr>
            </a:lvl3pPr>
            <a:lvl4pPr>
              <a:defRPr sz="2300">
                <a:solidFill>
                  <a:schemeClr val="tx1"/>
                </a:solidFill>
                <a:latin typeface="Helvetica" pitchFamily="-108" charset="0"/>
                <a:ea typeface="ＭＳ Ｐゴシック" pitchFamily="-108" charset="-128"/>
              </a:defRPr>
            </a:lvl4pPr>
            <a:lvl5pPr>
              <a:defRPr sz="2300">
                <a:solidFill>
                  <a:schemeClr val="tx1"/>
                </a:solidFill>
                <a:latin typeface="Helvetica" pitchFamily="-108" charset="0"/>
                <a:ea typeface="ＭＳ Ｐゴシック" pitchFamily="-108" charset="-128"/>
              </a:defRPr>
            </a:lvl5pPr>
            <a:lvl6pPr marL="444490" eaLnBrk="0" fontAlgn="base" hangingPunct="0">
              <a:spcBef>
                <a:spcPct val="0"/>
              </a:spcBef>
              <a:spcAft>
                <a:spcPct val="0"/>
              </a:spcAft>
              <a:defRPr sz="2300">
                <a:solidFill>
                  <a:schemeClr val="tx1"/>
                </a:solidFill>
                <a:latin typeface="Helvetica" pitchFamily="-108" charset="0"/>
                <a:ea typeface="ＭＳ Ｐゴシック" pitchFamily="-108" charset="-128"/>
              </a:defRPr>
            </a:lvl6pPr>
            <a:lvl7pPr marL="888980" eaLnBrk="0" fontAlgn="base" hangingPunct="0">
              <a:spcBef>
                <a:spcPct val="0"/>
              </a:spcBef>
              <a:spcAft>
                <a:spcPct val="0"/>
              </a:spcAft>
              <a:defRPr sz="2300">
                <a:solidFill>
                  <a:schemeClr val="tx1"/>
                </a:solidFill>
                <a:latin typeface="Helvetica" pitchFamily="-108" charset="0"/>
                <a:ea typeface="ＭＳ Ｐゴシック" pitchFamily="-108" charset="-128"/>
              </a:defRPr>
            </a:lvl7pPr>
            <a:lvl8pPr marL="1333470" eaLnBrk="0" fontAlgn="base" hangingPunct="0">
              <a:spcBef>
                <a:spcPct val="0"/>
              </a:spcBef>
              <a:spcAft>
                <a:spcPct val="0"/>
              </a:spcAft>
              <a:defRPr sz="2300">
                <a:solidFill>
                  <a:schemeClr val="tx1"/>
                </a:solidFill>
                <a:latin typeface="Helvetica" pitchFamily="-108" charset="0"/>
                <a:ea typeface="ＭＳ Ｐゴシック" pitchFamily="-108" charset="-128"/>
              </a:defRPr>
            </a:lvl8pPr>
            <a:lvl9pPr marL="1777959" eaLnBrk="0" fontAlgn="base" hangingPunct="0">
              <a:spcBef>
                <a:spcPct val="0"/>
              </a:spcBef>
              <a:spcAft>
                <a:spcPct val="0"/>
              </a:spcAft>
              <a:defRPr sz="2300">
                <a:solidFill>
                  <a:schemeClr val="tx1"/>
                </a:solidFill>
                <a:latin typeface="Helvetica" pitchFamily="-108" charset="0"/>
                <a:ea typeface="ＭＳ Ｐゴシック" pitchFamily="-108" charset="-128"/>
              </a:defRPr>
            </a:lvl9pPr>
          </a:lstStyle>
          <a:p>
            <a:fld id="{7F996026-E7D1-4FF0-B018-450C5DE2C459}" type="slidenum">
              <a:rPr lang="en-US" sz="1200">
                <a:latin typeface="Times" pitchFamily="-108" charset="0"/>
              </a:rPr>
              <a:pPr/>
              <a:t>1</a:t>
            </a:fld>
            <a:endParaRPr lang="en-US" sz="1200" dirty="0">
              <a:latin typeface="Times" pitchFamily="-108" charset="0"/>
            </a:endParaRPr>
          </a:p>
        </p:txBody>
      </p:sp>
      <p:sp>
        <p:nvSpPr>
          <p:cNvPr id="19461" name="Rectangle 2"/>
          <p:cNvSpPr>
            <a:spLocks noGrp="1" noRot="1" noChangeAspect="1" noChangeArrowheads="1" noTextEdit="1"/>
          </p:cNvSpPr>
          <p:nvPr>
            <p:ph type="sldImg"/>
          </p:nvPr>
        </p:nvSpPr>
        <p:spPr>
          <a:ln/>
        </p:spPr>
      </p:sp>
      <p:sp>
        <p:nvSpPr>
          <p:cNvPr id="1946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Times" pitchFamily="-108" charset="0"/>
              <a:ea typeface="ヒラギノ角ゴ Pro W3" pitchFamily="-108"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Consider the differences</a:t>
            </a:r>
            <a:r>
              <a:rPr lang="en-US" baseline="0" dirty="0" smtClean="0"/>
              <a:t> between the two programs.  </a:t>
            </a:r>
          </a:p>
          <a:p>
            <a:endParaRPr lang="en-US" baseline="0" dirty="0" smtClean="0"/>
          </a:p>
          <a:p>
            <a:r>
              <a:rPr lang="en-US" baseline="0" dirty="0" smtClean="0"/>
              <a:t>MM is focused on comprehension</a:t>
            </a:r>
            <a:endParaRPr lang="en-US" dirty="0" smtClean="0"/>
          </a:p>
          <a:p>
            <a:r>
              <a:rPr lang="en-US" baseline="0" dirty="0" smtClean="0"/>
              <a:t>Vocabulary is used to accessing text</a:t>
            </a:r>
          </a:p>
          <a:p>
            <a:r>
              <a:rPr lang="en-US" baseline="0" dirty="0" smtClean="0"/>
              <a:t>Selection of words</a:t>
            </a:r>
          </a:p>
          <a:p>
            <a:r>
              <a:rPr lang="en-US" baseline="0" dirty="0" smtClean="0"/>
              <a:t>Students may need different words</a:t>
            </a:r>
          </a:p>
          <a:p>
            <a:endParaRPr lang="en-US" baseline="0" dirty="0" smtClean="0"/>
          </a:p>
          <a:p>
            <a:r>
              <a:rPr lang="en-US" baseline="0" dirty="0" smtClean="0"/>
              <a:t>MM Vocab is the deeper instruction</a:t>
            </a:r>
          </a:p>
          <a:p>
            <a:endParaRPr lang="en-US" baseline="0" dirty="0" smtClean="0"/>
          </a:p>
          <a:p>
            <a:endParaRPr lang="en-US" baseline="0" dirty="0" smtClean="0"/>
          </a:p>
          <a:p>
            <a:r>
              <a:rPr lang="en-US" dirty="0" smtClean="0"/>
              <a:t>MM</a:t>
            </a:r>
            <a:r>
              <a:rPr lang="en-US" baseline="0" dirty="0" smtClean="0"/>
              <a:t> –</a:t>
            </a:r>
          </a:p>
          <a:p>
            <a:r>
              <a:rPr lang="en-US" baseline="0" dirty="0" smtClean="0"/>
              <a:t>About accessing text</a:t>
            </a:r>
          </a:p>
          <a:p>
            <a:r>
              <a:rPr lang="en-US" baseline="0" dirty="0" smtClean="0"/>
              <a:t>Selection of words</a:t>
            </a:r>
          </a:p>
          <a:p>
            <a:r>
              <a:rPr lang="en-US" baseline="0" dirty="0" smtClean="0"/>
              <a:t>Students may need different words</a:t>
            </a:r>
          </a:p>
          <a:p>
            <a:endParaRPr lang="en-US" baseline="0" dirty="0" smtClean="0"/>
          </a:p>
          <a:p>
            <a:r>
              <a:rPr lang="en-US" baseline="0" dirty="0" smtClean="0"/>
              <a:t>	YOU MAY WANT TO ASK “HOW DOES MM INTRODUCE VOCAB – THEN ASK THE QUESTION ON THE SLIDE</a:t>
            </a:r>
            <a:endParaRPr lang="en-US" dirty="0"/>
          </a:p>
        </p:txBody>
      </p:sp>
      <p:sp>
        <p:nvSpPr>
          <p:cNvPr id="4" name="Slide Number Placeholder 3"/>
          <p:cNvSpPr>
            <a:spLocks noGrp="1"/>
          </p:cNvSpPr>
          <p:nvPr>
            <p:ph type="sldNum" sz="quarter" idx="10"/>
          </p:nvPr>
        </p:nvSpPr>
        <p:spPr/>
        <p:txBody>
          <a:bodyPr/>
          <a:lstStyle/>
          <a:p>
            <a:pPr>
              <a:defRPr/>
            </a:pPr>
            <a:fld id="{AADE8072-4349-3448-BEFE-3B796E647F27}" type="slidenum">
              <a:rPr lang="en-US" smtClean="0"/>
              <a:pPr>
                <a:defRPr/>
              </a:pPr>
              <a:t>11</a:t>
            </a:fld>
            <a:endParaRPr lang="en-US"/>
          </a:p>
        </p:txBody>
      </p:sp>
    </p:spTree>
    <p:extLst>
      <p:ext uri="{BB962C8B-B14F-4D97-AF65-F5344CB8AC3E}">
        <p14:creationId xmlns:p14="http://schemas.microsoft.com/office/powerpoint/2010/main" val="3211611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Remind them of the initial training on BAW</a:t>
            </a:r>
            <a:endParaRPr lang="en-US" dirty="0"/>
          </a:p>
        </p:txBody>
      </p:sp>
      <p:sp>
        <p:nvSpPr>
          <p:cNvPr id="4" name="Slide Number Placeholder 3"/>
          <p:cNvSpPr>
            <a:spLocks noGrp="1"/>
          </p:cNvSpPr>
          <p:nvPr>
            <p:ph type="sldNum" sz="quarter" idx="10"/>
          </p:nvPr>
        </p:nvSpPr>
        <p:spPr/>
        <p:txBody>
          <a:bodyPr/>
          <a:lstStyle/>
          <a:p>
            <a:pPr>
              <a:defRPr/>
            </a:pPr>
            <a:fld id="{AADE8072-4349-3448-BEFE-3B796E647F27}" type="slidenum">
              <a:rPr lang="en-US" smtClean="0"/>
              <a:pPr>
                <a:defRPr/>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Consider the differences in the structure within each of the programs.</a:t>
            </a:r>
          </a:p>
          <a:p>
            <a:endParaRPr lang="en-US" dirty="0" smtClean="0"/>
          </a:p>
          <a:p>
            <a:r>
              <a:rPr lang="en-US" dirty="0" smtClean="0"/>
              <a:t>Predictable</a:t>
            </a:r>
            <a:r>
              <a:rPr lang="en-US" baseline="0" dirty="0" smtClean="0"/>
              <a:t> structure – specifically found in BAW and how that structure is designed to get students ready to write.</a:t>
            </a:r>
            <a:endParaRPr lang="en-US" dirty="0"/>
          </a:p>
        </p:txBody>
      </p:sp>
      <p:sp>
        <p:nvSpPr>
          <p:cNvPr id="4" name="Slide Number Placeholder 3"/>
          <p:cNvSpPr>
            <a:spLocks noGrp="1"/>
          </p:cNvSpPr>
          <p:nvPr>
            <p:ph type="sldNum" sz="quarter" idx="10"/>
          </p:nvPr>
        </p:nvSpPr>
        <p:spPr/>
        <p:txBody>
          <a:bodyPr/>
          <a:lstStyle/>
          <a:p>
            <a:pPr>
              <a:defRPr/>
            </a:pPr>
            <a:fld id="{AADE8072-4349-3448-BEFE-3B796E647F27}" type="slidenum">
              <a:rPr lang="en-US" smtClean="0"/>
              <a:pPr>
                <a:defRPr/>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Nina’s video – first grade</a:t>
            </a:r>
            <a:r>
              <a:rPr lang="en-US" baseline="0" dirty="0" smtClean="0"/>
              <a:t> BAW – beginning, middle, end</a:t>
            </a:r>
          </a:p>
          <a:p>
            <a:pPr>
              <a:buFontTx/>
              <a:buChar char="-"/>
            </a:pPr>
            <a:r>
              <a:rPr lang="en-US" baseline="0" dirty="0" smtClean="0"/>
              <a:t>Reflect on the challenge of writing beginning, middle, end</a:t>
            </a:r>
          </a:p>
          <a:p>
            <a:pPr>
              <a:buFontTx/>
              <a:buNone/>
            </a:pPr>
            <a:r>
              <a:rPr lang="en-US" baseline="0" dirty="0" smtClean="0"/>
              <a:t>-What experiences have you had with that?</a:t>
            </a:r>
          </a:p>
          <a:p>
            <a:pPr>
              <a:buFontTx/>
              <a:buNone/>
            </a:pPr>
            <a:endParaRPr lang="en-US" baseline="0" dirty="0" smtClean="0"/>
          </a:p>
          <a:p>
            <a:endParaRPr lang="en-US" baseline="0" dirty="0" smtClean="0"/>
          </a:p>
          <a:p>
            <a:r>
              <a:rPr lang="en-US" baseline="0" dirty="0" smtClean="0"/>
              <a:t>Expository Text – 4</a:t>
            </a:r>
            <a:r>
              <a:rPr lang="en-US" baseline="30000" dirty="0" smtClean="0"/>
              <a:t>th</a:t>
            </a:r>
            <a:r>
              <a:rPr lang="en-US" baseline="0" dirty="0" smtClean="0"/>
              <a:t>/5</a:t>
            </a:r>
            <a:r>
              <a:rPr lang="en-US" baseline="30000" dirty="0" smtClean="0"/>
              <a:t>th</a:t>
            </a:r>
            <a:r>
              <a:rPr lang="en-US" baseline="0" dirty="0" smtClean="0"/>
              <a:t>  – marketing version</a:t>
            </a:r>
          </a:p>
          <a:p>
            <a:r>
              <a:rPr lang="en-US" baseline="0" dirty="0" smtClean="0"/>
              <a:t>-How many of you had wanted your students to do some kind of research report?  3</a:t>
            </a:r>
            <a:r>
              <a:rPr lang="en-US" baseline="30000" dirty="0" smtClean="0"/>
              <a:t>rd</a:t>
            </a:r>
            <a:r>
              <a:rPr lang="en-US" baseline="0" dirty="0" smtClean="0"/>
              <a:t>, 4</a:t>
            </a:r>
            <a:r>
              <a:rPr lang="en-US" baseline="30000" dirty="0" smtClean="0"/>
              <a:t>th</a:t>
            </a:r>
            <a:r>
              <a:rPr lang="en-US" baseline="0" dirty="0" smtClean="0"/>
              <a:t>, 5</a:t>
            </a:r>
            <a:r>
              <a:rPr lang="en-US" baseline="30000" dirty="0" smtClean="0"/>
              <a:t>th</a:t>
            </a:r>
            <a:r>
              <a:rPr lang="en-US" baseline="0" dirty="0" smtClean="0"/>
              <a:t>, 6</a:t>
            </a:r>
            <a:r>
              <a:rPr lang="en-US" baseline="30000" dirty="0" smtClean="0"/>
              <a:t>th</a:t>
            </a:r>
            <a:r>
              <a:rPr lang="en-US" baseline="0" dirty="0" smtClean="0"/>
              <a:t>?</a:t>
            </a:r>
          </a:p>
          <a:p>
            <a:r>
              <a:rPr lang="en-US" baseline="0" dirty="0" smtClean="0"/>
              <a:t>-What are some of the challenges the students have faced with writing expository text?</a:t>
            </a:r>
            <a:endParaRPr lang="en-US" dirty="0"/>
          </a:p>
        </p:txBody>
      </p:sp>
      <p:sp>
        <p:nvSpPr>
          <p:cNvPr id="4" name="Slide Number Placeholder 3"/>
          <p:cNvSpPr>
            <a:spLocks noGrp="1"/>
          </p:cNvSpPr>
          <p:nvPr>
            <p:ph type="sldNum" sz="quarter" idx="10"/>
          </p:nvPr>
        </p:nvSpPr>
        <p:spPr/>
        <p:txBody>
          <a:bodyPr/>
          <a:lstStyle/>
          <a:p>
            <a:pPr>
              <a:defRPr/>
            </a:pPr>
            <a:fld id="{AADE8072-4349-3448-BEFE-3B796E647F27}" type="slidenum">
              <a:rPr lang="en-US" smtClean="0"/>
              <a:pPr>
                <a:defRPr/>
              </a:pPr>
              <a:t>14</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Take team to go deeper</a:t>
            </a:r>
            <a:r>
              <a:rPr lang="en-US" baseline="0" dirty="0" smtClean="0"/>
              <a:t> with the facilitation</a:t>
            </a:r>
            <a:endParaRPr lang="en-US" dirty="0"/>
          </a:p>
        </p:txBody>
      </p:sp>
      <p:sp>
        <p:nvSpPr>
          <p:cNvPr id="4" name="Slide Number Placeholder 3"/>
          <p:cNvSpPr>
            <a:spLocks noGrp="1"/>
          </p:cNvSpPr>
          <p:nvPr>
            <p:ph type="sldNum" sz="quarter" idx="10"/>
          </p:nvPr>
        </p:nvSpPr>
        <p:spPr/>
        <p:txBody>
          <a:bodyPr/>
          <a:lstStyle/>
          <a:p>
            <a:pPr>
              <a:defRPr/>
            </a:pPr>
            <a:fld id="{AADE8072-4349-3448-BEFE-3B796E647F27}" type="slidenum">
              <a:rPr lang="en-US" smtClean="0"/>
              <a:pPr>
                <a:defRPr/>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Nina’s – Making Meaning support</a:t>
            </a:r>
            <a:r>
              <a:rPr lang="en-US" baseline="0" dirty="0" smtClean="0"/>
              <a:t> kit</a:t>
            </a:r>
          </a:p>
          <a:p>
            <a:endParaRPr lang="en-US" baseline="0" dirty="0" smtClean="0"/>
          </a:p>
          <a:p>
            <a:r>
              <a:rPr lang="en-US" baseline="0" dirty="0" smtClean="0"/>
              <a:t>Facilitation video…Support Kit</a:t>
            </a:r>
          </a:p>
          <a:p>
            <a:endParaRPr lang="en-US" baseline="0" dirty="0" smtClean="0"/>
          </a:p>
          <a:p>
            <a:r>
              <a:rPr lang="en-US" baseline="0" dirty="0" smtClean="0"/>
              <a:t>4</a:t>
            </a:r>
            <a:r>
              <a:rPr lang="en-US" baseline="30000" dirty="0" smtClean="0"/>
              <a:t>th</a:t>
            </a:r>
            <a:r>
              <a:rPr lang="en-US" baseline="0" dirty="0" smtClean="0"/>
              <a:t> Grade Making Meaning</a:t>
            </a:r>
          </a:p>
          <a:p>
            <a:r>
              <a:rPr lang="en-US" baseline="0" dirty="0" smtClean="0"/>
              <a:t>-students experience the strategy before they name it</a:t>
            </a:r>
          </a:p>
          <a:p>
            <a:r>
              <a:rPr lang="en-US" baseline="0" dirty="0" smtClean="0"/>
              <a:t>-Why is that important?</a:t>
            </a:r>
          </a:p>
          <a:p>
            <a:r>
              <a:rPr lang="en-US" baseline="0" dirty="0" smtClean="0"/>
              <a:t>-Facilitation techniques</a:t>
            </a:r>
          </a:p>
          <a:p>
            <a:endParaRPr lang="en-US" dirty="0"/>
          </a:p>
        </p:txBody>
      </p:sp>
      <p:sp>
        <p:nvSpPr>
          <p:cNvPr id="4" name="Slide Number Placeholder 3"/>
          <p:cNvSpPr>
            <a:spLocks noGrp="1"/>
          </p:cNvSpPr>
          <p:nvPr>
            <p:ph type="sldNum" sz="quarter" idx="10"/>
          </p:nvPr>
        </p:nvSpPr>
        <p:spPr/>
        <p:txBody>
          <a:bodyPr/>
          <a:lstStyle/>
          <a:p>
            <a:pPr>
              <a:defRPr/>
            </a:pPr>
            <a:fld id="{AADE8072-4349-3448-BEFE-3B796E647F27}" type="slidenum">
              <a:rPr lang="en-US" smtClean="0"/>
              <a:pPr>
                <a:defRPr/>
              </a:pPr>
              <a:t>18</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Have participants</a:t>
            </a:r>
            <a:r>
              <a:rPr lang="en-US" baseline="0" dirty="0" smtClean="0"/>
              <a:t> chart how these may look in the classroom – discuss the importance of them – specifically considering the 21</a:t>
            </a:r>
            <a:r>
              <a:rPr lang="en-US" baseline="30000" dirty="0" smtClean="0"/>
              <a:t>st</a:t>
            </a:r>
            <a:r>
              <a:rPr lang="en-US" baseline="0" dirty="0" smtClean="0"/>
              <a:t> Century skills</a:t>
            </a:r>
            <a:endParaRPr lang="en-US" dirty="0"/>
          </a:p>
        </p:txBody>
      </p:sp>
      <p:sp>
        <p:nvSpPr>
          <p:cNvPr id="4" name="Slide Number Placeholder 3"/>
          <p:cNvSpPr>
            <a:spLocks noGrp="1"/>
          </p:cNvSpPr>
          <p:nvPr>
            <p:ph type="sldNum" sz="quarter" idx="10"/>
          </p:nvPr>
        </p:nvSpPr>
        <p:spPr/>
        <p:txBody>
          <a:bodyPr/>
          <a:lstStyle/>
          <a:p>
            <a:pPr>
              <a:defRPr/>
            </a:pPr>
            <a:fld id="{AADE8072-4349-3448-BEFE-3B796E647F27}" type="slidenum">
              <a:rPr lang="en-US" smtClean="0"/>
              <a:pPr>
                <a:defRPr/>
              </a:pPr>
              <a:t>19</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Make the connection back to the programs</a:t>
            </a:r>
          </a:p>
          <a:p>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MAKE SURE YOU HAVE TEACHERS LOOK AT DIFFERENT PROGRAMS/LESSONS – HAVE THEM SHARE A FEW TEACHER</a:t>
            </a:r>
            <a:r>
              <a:rPr lang="en-US" baseline="0" dirty="0" smtClean="0"/>
              <a:t> TIPS/FACILITATION TIPS FROM THE SIDEBARS IN THE LESSONS.  THIS IS WHERE WE EXPLAIN HOW AND WHY TO USE THE FACILITATION TECHNIQUES.</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AADE8072-4349-3448-BEFE-3B796E647F27}" type="slidenum">
              <a:rPr lang="en-US" smtClean="0"/>
              <a:pPr>
                <a:defRPr/>
              </a:pPr>
              <a:t>20</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Post-it first week of lessons </a:t>
            </a:r>
          </a:p>
          <a:p>
            <a:r>
              <a:rPr lang="en-US" dirty="0" smtClean="0"/>
              <a:t>Places</a:t>
            </a:r>
            <a:r>
              <a:rPr lang="en-US" baseline="0" dirty="0" smtClean="0"/>
              <a:t> where they have the opportunity to use these strategies</a:t>
            </a:r>
          </a:p>
          <a:p>
            <a:r>
              <a:rPr lang="en-US" baseline="0" dirty="0" smtClean="0"/>
              <a:t>Where is it already there</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AADE8072-4349-3448-BEFE-3B796E647F27}" type="slidenum">
              <a:rPr lang="en-US" smtClean="0"/>
              <a:pPr>
                <a:defRPr/>
              </a:pPr>
              <a:t>21</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Highlight</a:t>
            </a:r>
            <a:r>
              <a:rPr lang="en-US" baseline="0" dirty="0" smtClean="0"/>
              <a:t> the importance of wait time for the students – time to think, reflect and struggle</a:t>
            </a:r>
            <a:endParaRPr lang="en-US" dirty="0"/>
          </a:p>
        </p:txBody>
      </p:sp>
      <p:sp>
        <p:nvSpPr>
          <p:cNvPr id="4" name="Slide Number Placeholder 3"/>
          <p:cNvSpPr>
            <a:spLocks noGrp="1"/>
          </p:cNvSpPr>
          <p:nvPr>
            <p:ph type="sldNum" sz="quarter" idx="10"/>
          </p:nvPr>
        </p:nvSpPr>
        <p:spPr/>
        <p:txBody>
          <a:bodyPr/>
          <a:lstStyle/>
          <a:p>
            <a:pPr>
              <a:defRPr/>
            </a:pPr>
            <a:fld id="{AADE8072-4349-3448-BEFE-3B796E647F27}" type="slidenum">
              <a:rPr lang="en-US" smtClean="0"/>
              <a:pPr>
                <a:defRPr/>
              </a:pPr>
              <a:t>22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D7D8741A-BBC3-754D-96B2-81E52EBE8726}" type="slidenum">
              <a:rPr lang="en-US">
                <a:latin typeface="Arial" charset="0"/>
                <a:ea typeface="ヒラギノ角ゴ Pro W3" charset="-128"/>
                <a:cs typeface="ヒラギノ角ゴ Pro W3" charset="-128"/>
              </a:rPr>
              <a:pPr/>
              <a:t>2</a:t>
            </a:fld>
            <a:endParaRPr lang="en-US" dirty="0">
              <a:latin typeface="Arial" charset="0"/>
              <a:ea typeface="ヒラギノ角ゴ Pro W3" charset="-128"/>
              <a:cs typeface="ヒラギノ角ゴ Pro W3" charset="-128"/>
            </a:endParaRPr>
          </a:p>
        </p:txBody>
      </p:sp>
      <p:sp>
        <p:nvSpPr>
          <p:cNvPr id="26627" name="Rectangle 2"/>
          <p:cNvSpPr>
            <a:spLocks noGrp="1" noRot="1" noChangeAspect="1" noChangeArrowheads="1"/>
          </p:cNvSpPr>
          <p:nvPr>
            <p:ph type="sldImg"/>
          </p:nvPr>
        </p:nvSpPr>
        <p:spPr>
          <a:solidFill>
            <a:srgbClr val="FFFFFF"/>
          </a:solidFill>
          <a:ln/>
        </p:spPr>
      </p:sp>
      <p:sp>
        <p:nvSpPr>
          <p:cNvPr id="2662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dirty="0" smtClean="0">
                <a:latin typeface="Arial" charset="0"/>
                <a:ea typeface="ヒラギノ角ゴ Pro W3" charset="-128"/>
                <a:cs typeface="ヒラギノ角ゴ Pro W3" charset="-128"/>
              </a:rPr>
              <a:t>Guiding Principles for all our work – apply not only students but also to adult learners.</a:t>
            </a:r>
          </a:p>
          <a:p>
            <a:pPr eaLnBrk="1" hangingPunct="1"/>
            <a:r>
              <a:rPr lang="en-US" dirty="0" smtClean="0">
                <a:latin typeface="Arial" charset="0"/>
                <a:ea typeface="ヒラギノ角ゴ Pro W3" charset="-128"/>
                <a:cs typeface="ヒラギノ角ゴ Pro W3" charset="-128"/>
              </a:rPr>
              <a:t>Using our approach to lesson study will help teachers build these principles into their practice.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Collect</a:t>
            </a:r>
            <a:endParaRPr lang="en-US" b="1" dirty="0"/>
          </a:p>
        </p:txBody>
      </p:sp>
      <p:sp>
        <p:nvSpPr>
          <p:cNvPr id="4" name="Slide Number Placeholder 3"/>
          <p:cNvSpPr>
            <a:spLocks noGrp="1"/>
          </p:cNvSpPr>
          <p:nvPr>
            <p:ph type="sldNum" sz="quarter" idx="10"/>
          </p:nvPr>
        </p:nvSpPr>
        <p:spPr/>
        <p:txBody>
          <a:bodyPr/>
          <a:lstStyle/>
          <a:p>
            <a:pPr>
              <a:defRPr/>
            </a:pPr>
            <a:fld id="{AADE8072-4349-3448-BEFE-3B796E647F27}" type="slidenum">
              <a:rPr lang="en-US" smtClean="0"/>
              <a:pPr>
                <a:defRPr/>
              </a:pPr>
              <a:t>24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Focusing on intentional</a:t>
            </a:r>
            <a:r>
              <a:rPr lang="en-US" baseline="0" dirty="0" smtClean="0"/>
              <a:t> planning and deep reflection in today and tomorrow’s session.</a:t>
            </a:r>
            <a:endParaRPr lang="en-US" dirty="0"/>
          </a:p>
        </p:txBody>
      </p:sp>
      <p:sp>
        <p:nvSpPr>
          <p:cNvPr id="4" name="Slide Number Placeholder 3"/>
          <p:cNvSpPr>
            <a:spLocks noGrp="1"/>
          </p:cNvSpPr>
          <p:nvPr>
            <p:ph type="sldNum" sz="quarter" idx="10"/>
          </p:nvPr>
        </p:nvSpPr>
        <p:spPr/>
        <p:txBody>
          <a:bodyPr/>
          <a:lstStyle/>
          <a:p>
            <a:pPr>
              <a:defRPr/>
            </a:pPr>
            <a:fld id="{AADE8072-4349-3448-BEFE-3B796E647F27}"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the Lesson Planning Handbook, you read about the Criteria for Lessons and the Predictable Lesson Structure</a:t>
            </a:r>
            <a:endParaRPr lang="en-US" dirty="0" smtClean="0"/>
          </a:p>
          <a:p>
            <a:endParaRPr lang="en-US" dirty="0" smtClean="0"/>
          </a:p>
          <a:p>
            <a:r>
              <a:rPr lang="en-US" dirty="0" smtClean="0"/>
              <a:t>Keep</a:t>
            </a:r>
            <a:r>
              <a:rPr lang="en-US" baseline="0" dirty="0" smtClean="0"/>
              <a:t> </a:t>
            </a:r>
            <a:r>
              <a:rPr lang="en-US" baseline="0" dirty="0" smtClean="0"/>
              <a:t>these in mind…</a:t>
            </a:r>
            <a:endParaRPr lang="en-US" dirty="0"/>
          </a:p>
        </p:txBody>
      </p:sp>
      <p:sp>
        <p:nvSpPr>
          <p:cNvPr id="4" name="Slide Number Placeholder 3"/>
          <p:cNvSpPr>
            <a:spLocks noGrp="1"/>
          </p:cNvSpPr>
          <p:nvPr>
            <p:ph type="sldNum" sz="quarter" idx="10"/>
          </p:nvPr>
        </p:nvSpPr>
        <p:spPr/>
        <p:txBody>
          <a:bodyPr/>
          <a:lstStyle/>
          <a:p>
            <a:pPr>
              <a:defRPr/>
            </a:pPr>
            <a:fld id="{AADE8072-4349-3448-BEFE-3B796E647F27}" type="slidenum">
              <a:rPr lang="en-US" smtClean="0"/>
              <a:pPr>
                <a:defRPr/>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will talk more</a:t>
            </a:r>
            <a:r>
              <a:rPr lang="en-US" baseline="0" dirty="0" smtClean="0"/>
              <a:t> about these, but consider them for the next slide</a:t>
            </a:r>
            <a:r>
              <a:rPr lang="en-US" baseline="0" dirty="0" smtClean="0"/>
              <a:t>…</a:t>
            </a:r>
            <a:endParaRPr lang="en-US" baseline="0" dirty="0" smtClean="0"/>
          </a:p>
        </p:txBody>
      </p:sp>
      <p:sp>
        <p:nvSpPr>
          <p:cNvPr id="4" name="Slide Number Placeholder 3"/>
          <p:cNvSpPr>
            <a:spLocks noGrp="1"/>
          </p:cNvSpPr>
          <p:nvPr>
            <p:ph type="sldNum" sz="quarter" idx="10"/>
          </p:nvPr>
        </p:nvSpPr>
        <p:spPr/>
        <p:txBody>
          <a:bodyPr/>
          <a:lstStyle/>
          <a:p>
            <a:pPr>
              <a:defRPr/>
            </a:pPr>
            <a:fld id="{AADE8072-4349-3448-BEFE-3B796E647F27}" type="slidenum">
              <a:rPr lang="en-US" smtClean="0"/>
              <a:pPr>
                <a:defRPr/>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How is a predictable structure</a:t>
            </a:r>
            <a:r>
              <a:rPr lang="en-US" baseline="0" dirty="0" smtClean="0"/>
              <a:t> supportive to ALL students?  </a:t>
            </a:r>
            <a:endParaRPr lang="en-US" dirty="0" smtClean="0"/>
          </a:p>
          <a:p>
            <a:endParaRPr lang="en-US" dirty="0" smtClean="0"/>
          </a:p>
          <a:p>
            <a:endParaRPr lang="en-US" dirty="0" smtClean="0"/>
          </a:p>
          <a:p>
            <a:r>
              <a:rPr lang="en-US" dirty="0" smtClean="0"/>
              <a:t>Two rotations…</a:t>
            </a:r>
            <a:endParaRPr lang="en-US" dirty="0"/>
          </a:p>
        </p:txBody>
      </p:sp>
      <p:sp>
        <p:nvSpPr>
          <p:cNvPr id="4" name="Slide Number Placeholder 3"/>
          <p:cNvSpPr>
            <a:spLocks noGrp="1"/>
          </p:cNvSpPr>
          <p:nvPr>
            <p:ph type="sldNum" sz="quarter" idx="10"/>
          </p:nvPr>
        </p:nvSpPr>
        <p:spPr/>
        <p:txBody>
          <a:bodyPr/>
          <a:lstStyle/>
          <a:p>
            <a:pPr>
              <a:defRPr/>
            </a:pPr>
            <a:fld id="{AADE8072-4349-3448-BEFE-3B796E647F27}" type="slidenum">
              <a:rPr lang="en-US" smtClean="0"/>
              <a:pPr>
                <a:defRPr/>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a:t>
            </a:r>
            <a:r>
              <a:rPr lang="en-US" baseline="0" dirty="0" smtClean="0"/>
              <a:t> sure that each table has someone reading a lesson from MM, MMV AND BAW.</a:t>
            </a:r>
          </a:p>
          <a:p>
            <a:endParaRPr lang="en-US" baseline="0" dirty="0" smtClean="0"/>
          </a:p>
          <a:p>
            <a:r>
              <a:rPr lang="en-US" dirty="0" smtClean="0"/>
              <a:t>FOR</a:t>
            </a:r>
            <a:r>
              <a:rPr lang="en-US" baseline="0" dirty="0" smtClean="0"/>
              <a:t> MM – THE DAYS ARE STRUCTURED DIFFERENTLY – WITH SPECIFIC GOALS</a:t>
            </a:r>
          </a:p>
          <a:p>
            <a:endParaRPr lang="en-US" baseline="0" dirty="0" smtClean="0"/>
          </a:p>
          <a:p>
            <a:r>
              <a:rPr lang="en-US" baseline="0" dirty="0" smtClean="0"/>
              <a:t>DAY ONE – READ ALOUD</a:t>
            </a:r>
          </a:p>
          <a:p>
            <a:pPr>
              <a:buFont typeface="Arial"/>
              <a:buChar char="•"/>
            </a:pPr>
            <a:r>
              <a:rPr lang="en-US" baseline="0" dirty="0" smtClean="0"/>
              <a:t>WE WANT STUDENTS TO HAVE GENERAL/BASIC UNDERSTANDING OF THE BOOK SO THAT THEY CAN FOCUS ON THE STRATEGY ON DAY TWO.  IF THEY DO NOT UNDERSTAND THE BOOK, IT WILL BE VERY DIFFICULT TO PUSH THEIR THINKING AROUND THE STRATEGY</a:t>
            </a:r>
          </a:p>
          <a:p>
            <a:pPr>
              <a:buFont typeface="Arial"/>
              <a:buChar char="•"/>
            </a:pPr>
            <a:endParaRPr lang="en-US" baseline="0" dirty="0" smtClean="0"/>
          </a:p>
          <a:p>
            <a:pPr>
              <a:buFont typeface="Arial"/>
              <a:buChar char="•"/>
            </a:pPr>
            <a:r>
              <a:rPr lang="en-US" baseline="0" dirty="0" smtClean="0"/>
              <a:t>DAY TWO – STRATEGY PRACTICE DAY</a:t>
            </a:r>
          </a:p>
          <a:p>
            <a:pPr lvl="1">
              <a:buFont typeface="Arial"/>
              <a:buChar char="•"/>
            </a:pPr>
            <a:r>
              <a:rPr lang="en-US" baseline="0" dirty="0" smtClean="0"/>
              <a:t>WE USE THE SAME TEXT AS DAY ONE – HAVE STUDENTS USE  THE STRATEGY IN A WHOLE GROUP DISSCUSSION.  WE HAVE THE STUDENTS USE THE STRATEGY, THEN LABEL IT.  QUESTIONS ARE DIFFERENT THAN ON DAY ONE – FOCUSED ON STRATEGY USE NOT WHAT THE STORY IS ABOUT</a:t>
            </a:r>
          </a:p>
          <a:p>
            <a:pPr lvl="0">
              <a:buFont typeface="Arial"/>
              <a:buChar char="•"/>
            </a:pPr>
            <a:endParaRPr lang="en-US" baseline="0" dirty="0" smtClean="0"/>
          </a:p>
          <a:p>
            <a:pPr lvl="0">
              <a:buFont typeface="Arial"/>
              <a:buChar char="•"/>
            </a:pPr>
            <a:r>
              <a:rPr lang="en-US" baseline="0" dirty="0" smtClean="0"/>
              <a:t>DAY THREE – GUIDED STRATEGY PRACTICE</a:t>
            </a:r>
          </a:p>
          <a:p>
            <a:pPr lvl="1">
              <a:buFont typeface="Arial"/>
              <a:buChar char="•"/>
            </a:pPr>
            <a:r>
              <a:rPr lang="en-US" baseline="0" dirty="0" smtClean="0"/>
              <a:t>OFTEN USES AN EXCERPT FROM THE SAME TEXT – NOW HAS STUDENTS IDENTIFY THEIR USE OF STRATEGIES WITH THE TEXT.  THIS IS OFTEN WHERE WE BEGIN TO SEE IF A STUDENT IS STRUGGLING WITH THE STRATEGY OR SUPPORTING THEIR THINKING</a:t>
            </a:r>
          </a:p>
          <a:p>
            <a:pPr lvl="1">
              <a:buFont typeface="Arial"/>
              <a:buChar char="•"/>
            </a:pPr>
            <a:endParaRPr lang="en-US" baseline="0" dirty="0" smtClean="0"/>
          </a:p>
          <a:p>
            <a:pPr lvl="0">
              <a:buFont typeface="Arial"/>
              <a:buChar char="•"/>
            </a:pPr>
            <a:r>
              <a:rPr lang="en-US" baseline="0" dirty="0" smtClean="0"/>
              <a:t>DAY FOUR – INDEPENDENT STRATEGY PRACTICE</a:t>
            </a:r>
          </a:p>
          <a:p>
            <a:pPr lvl="1">
              <a:buFont typeface="Arial"/>
              <a:buChar char="•"/>
            </a:pPr>
            <a:r>
              <a:rPr lang="en-US" baseline="0" dirty="0" smtClean="0"/>
              <a:t>WE GUIDE STUDENTS THROUGH THE USE OF A STRATEGY IN A TEXT THEY ARE READING ON THEIR OWN – AN ADDITIONAL SUPPORT FOR THEIR INDEPENDENT READING </a:t>
            </a:r>
          </a:p>
          <a:p>
            <a:pPr lvl="1">
              <a:buFont typeface="Arial"/>
              <a:buChar char="•"/>
            </a:pPr>
            <a:endParaRPr lang="en-US" baseline="0" dirty="0" smtClean="0"/>
          </a:p>
          <a:p>
            <a:pPr lvl="0">
              <a:buFont typeface="Arial"/>
              <a:buChar char="•"/>
            </a:pPr>
            <a:r>
              <a:rPr lang="en-US" baseline="0" dirty="0" smtClean="0"/>
              <a:t>The lesson structure for MM is not quite as consistent b/c of the different goals for each day but includes an introduction, preparing students for partner work, strategy work, and then IDR (with support)</a:t>
            </a:r>
          </a:p>
          <a:p>
            <a:endParaRPr lang="en-US" baseline="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AADE8072-4349-3448-BEFE-3B796E647F27}" type="slidenum">
              <a:rPr lang="en-US" smtClean="0"/>
              <a:pPr>
                <a:defRPr/>
              </a:pPr>
              <a:t>8</a:t>
            </a:fld>
            <a:endParaRPr lang="en-US"/>
          </a:p>
        </p:txBody>
      </p:sp>
    </p:spTree>
    <p:extLst>
      <p:ext uri="{BB962C8B-B14F-4D97-AF65-F5344CB8AC3E}">
        <p14:creationId xmlns:p14="http://schemas.microsoft.com/office/powerpoint/2010/main" val="8405763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Remind</a:t>
            </a:r>
            <a:r>
              <a:rPr lang="en-US" baseline="0" dirty="0" smtClean="0"/>
              <a:t> them of the initial training on MM.</a:t>
            </a:r>
            <a:endParaRPr lang="en-US" dirty="0"/>
          </a:p>
        </p:txBody>
      </p:sp>
      <p:sp>
        <p:nvSpPr>
          <p:cNvPr id="4" name="Slide Number Placeholder 3"/>
          <p:cNvSpPr>
            <a:spLocks noGrp="1"/>
          </p:cNvSpPr>
          <p:nvPr>
            <p:ph type="sldNum" sz="quarter" idx="10"/>
          </p:nvPr>
        </p:nvSpPr>
        <p:spPr/>
        <p:txBody>
          <a:bodyPr/>
          <a:lstStyle/>
          <a:p>
            <a:pPr>
              <a:defRPr/>
            </a:pPr>
            <a:fld id="{AADE8072-4349-3448-BEFE-3B796E647F27}" type="slidenum">
              <a:rPr lang="en-US" smtClean="0"/>
              <a:pPr>
                <a:defRPr/>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Remind them of</a:t>
            </a:r>
            <a:r>
              <a:rPr lang="en-US" baseline="0" dirty="0" smtClean="0"/>
              <a:t> the initial training on MM </a:t>
            </a:r>
            <a:r>
              <a:rPr lang="en-US" baseline="0" dirty="0" err="1" smtClean="0"/>
              <a:t>Vocab</a:t>
            </a:r>
            <a:endParaRPr lang="en-US" dirty="0"/>
          </a:p>
        </p:txBody>
      </p:sp>
      <p:sp>
        <p:nvSpPr>
          <p:cNvPr id="4" name="Slide Number Placeholder 3"/>
          <p:cNvSpPr>
            <a:spLocks noGrp="1"/>
          </p:cNvSpPr>
          <p:nvPr>
            <p:ph type="sldNum" sz="quarter" idx="10"/>
          </p:nvPr>
        </p:nvSpPr>
        <p:spPr/>
        <p:txBody>
          <a:bodyPr/>
          <a:lstStyle/>
          <a:p>
            <a:pPr>
              <a:defRPr/>
            </a:pPr>
            <a:fld id="{AADE8072-4349-3448-BEFE-3B796E647F27}" type="slidenum">
              <a:rPr lang="en-US" smtClean="0"/>
              <a:pPr>
                <a:defRPr/>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pd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pd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pd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pd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2pPr marL="635000" indent="-292100">
              <a:spcAft>
                <a:spcPts val="600"/>
              </a:spcAft>
              <a:buFont typeface="Wingdings" charset="2"/>
              <a:buChar char="§"/>
              <a:defRPr sz="2600"/>
            </a:lvl2pPr>
            <a:lvl3pPr marL="1079500" indent="-511175">
              <a:spcAft>
                <a:spcPts val="600"/>
              </a:spcAft>
              <a:buFont typeface="Lucida Grande"/>
              <a:buChar char="—"/>
              <a:defRPr sz="2400"/>
            </a:lvl3pPr>
            <a:lvl4pPr marL="1079500" indent="-511175">
              <a:spcAft>
                <a:spcPts val="600"/>
              </a:spcAft>
              <a:buFontTx/>
              <a:buNone/>
              <a:defRPr sz="2400"/>
            </a:lvl4pPr>
            <a:lvl5pPr marL="1143000" indent="0">
              <a:buNone/>
              <a:defRPr sz="2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pic>
        <p:nvPicPr>
          <p:cNvPr id="11" name="Picture 10" descr="DSClogo_H_1C.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498474" y="6126163"/>
            <a:ext cx="1611873" cy="503237"/>
          </a:xfrm>
          <a:prstGeom prst="rect">
            <a:avLst/>
          </a:prstGeom>
        </p:spPr>
      </p:pic>
      <p:sp>
        <p:nvSpPr>
          <p:cNvPr id="13" name="TextBox 12"/>
          <p:cNvSpPr txBox="1"/>
          <p:nvPr/>
        </p:nvSpPr>
        <p:spPr>
          <a:xfrm>
            <a:off x="3615266" y="6383867"/>
            <a:ext cx="1913467" cy="215444"/>
          </a:xfrm>
          <a:prstGeom prst="rect">
            <a:avLst/>
          </a:prstGeom>
          <a:noFill/>
        </p:spPr>
        <p:txBody>
          <a:bodyPr wrap="square" rtlCol="0">
            <a:spAutoFit/>
          </a:bodyPr>
          <a:lstStyle/>
          <a:p>
            <a:pPr algn="ctr"/>
            <a:r>
              <a:rPr lang="en-US" sz="800" dirty="0" smtClean="0"/>
              <a:t>© Developmental Studies Center</a:t>
            </a:r>
            <a:endParaRPr lang="en-US" sz="800" dirty="0"/>
          </a:p>
        </p:txBody>
      </p:sp>
      <p:sp>
        <p:nvSpPr>
          <p:cNvPr id="14" name="Title 1"/>
          <p:cNvSpPr>
            <a:spLocks noGrp="1"/>
          </p:cNvSpPr>
          <p:nvPr>
            <p:ph type="title"/>
          </p:nvPr>
        </p:nvSpPr>
        <p:spPr>
          <a:xfrm>
            <a:off x="498474" y="484094"/>
            <a:ext cx="8188326" cy="715313"/>
          </a:xfrm>
        </p:spPr>
        <p:txBody>
          <a:bodyPr/>
          <a:lstStyle/>
          <a:p>
            <a:r>
              <a:rPr lang="en-US" smtClean="0"/>
              <a:t>Click to edit Master title style</a:t>
            </a:r>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685514" y="605118"/>
            <a:ext cx="7973579" cy="537882"/>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92727" y="1277470"/>
            <a:ext cx="7973580" cy="221876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92727" y="3630708"/>
            <a:ext cx="7973580" cy="221876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cSld name="2_Title Slide">
    <p:spTree>
      <p:nvGrpSpPr>
        <p:cNvPr id="1" name=""/>
        <p:cNvGrpSpPr/>
        <p:nvPr/>
      </p:nvGrpSpPr>
      <p:grpSpPr>
        <a:xfrm>
          <a:off x="0" y="0"/>
          <a:ext cx="0" cy="0"/>
          <a:chOff x="0" y="0"/>
          <a:chExt cx="0" cy="0"/>
        </a:xfrm>
      </p:grpSpPr>
      <p:pic>
        <p:nvPicPr>
          <p:cNvPr id="2" name="Picture 3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2728" y="6051176"/>
            <a:ext cx="1655330" cy="504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48349515"/>
      </p:ext>
    </p:extLst>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2" name="Rectangle 11"/>
          <p:cNvSpPr/>
          <p:nvPr/>
        </p:nvSpPr>
        <p:spPr>
          <a:xfrm>
            <a:off x="282575" y="4536224"/>
            <a:ext cx="2174377" cy="2039112"/>
          </a:xfrm>
          <a:prstGeom prst="rect">
            <a:avLst/>
          </a:prstGeom>
          <a:solidFill>
            <a:srgbClr val="FFCE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20" name="Picture 19" descr="DSClogo_V_1C_tagline.gif"/>
          <p:cNvPicPr>
            <a:picLocks noChangeAspect="1"/>
          </p:cNvPicPr>
          <p:nvPr userDrawn="1"/>
        </p:nvPicPr>
        <p:blipFill>
          <a:blip r:embed="rId2"/>
          <a:srcRect r="-135785" b="-135785"/>
          <a:stretch>
            <a:fillRect/>
          </a:stretch>
        </p:blipFill>
        <p:spPr>
          <a:xfrm>
            <a:off x="635015" y="4703361"/>
            <a:ext cx="3555986" cy="3711716"/>
          </a:xfrm>
          <a:prstGeom prst="rect">
            <a:avLst/>
          </a:prstGeom>
        </p:spPr>
      </p:pic>
      <p:sp>
        <p:nvSpPr>
          <p:cNvPr id="23" name="Rectangle 22"/>
          <p:cNvSpPr/>
          <p:nvPr/>
        </p:nvSpPr>
        <p:spPr>
          <a:xfrm>
            <a:off x="2586684" y="4534453"/>
            <a:ext cx="6273154" cy="2039112"/>
          </a:xfrm>
          <a:prstGeom prst="rect">
            <a:avLst/>
          </a:prstGeom>
          <a:solidFill>
            <a:srgbClr val="400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4" name="Title 1"/>
          <p:cNvSpPr>
            <a:spLocks noGrp="1"/>
          </p:cNvSpPr>
          <p:nvPr>
            <p:ph type="ctrTitle"/>
          </p:nvPr>
        </p:nvSpPr>
        <p:spPr>
          <a:xfrm>
            <a:off x="2895600" y="5294997"/>
            <a:ext cx="5887542" cy="1114270"/>
          </a:xfrm>
        </p:spPr>
        <p:txBody>
          <a:bodyPr tIns="0" anchor="ctr">
            <a:noAutofit/>
          </a:bodyPr>
          <a:lstStyle>
            <a:lvl1pPr>
              <a:defRPr sz="3600">
                <a:solidFill>
                  <a:srgbClr val="400080"/>
                </a:solidFill>
              </a:defRPr>
            </a:lvl1pPr>
          </a:lstStyle>
          <a:p>
            <a:r>
              <a:rPr lang="en-US" dirty="0" smtClean="0"/>
              <a:t>Click to edit Master title style</a:t>
            </a:r>
            <a:endParaRPr dirty="0"/>
          </a:p>
        </p:txBody>
      </p:sp>
      <p:sp>
        <p:nvSpPr>
          <p:cNvPr id="25" name="Subtitle 2"/>
          <p:cNvSpPr>
            <a:spLocks noGrp="1"/>
          </p:cNvSpPr>
          <p:nvPr>
            <p:ph type="subTitle" idx="1"/>
          </p:nvPr>
        </p:nvSpPr>
        <p:spPr>
          <a:xfrm>
            <a:off x="2895600" y="4724400"/>
            <a:ext cx="5887542" cy="475057"/>
          </a:xfrm>
        </p:spPr>
        <p:txBody>
          <a:bodyPr>
            <a:normAutofit/>
          </a:bodyPr>
          <a:lstStyle>
            <a:lvl1pPr marL="0" indent="0" algn="l">
              <a:spcBef>
                <a:spcPts val="300"/>
              </a:spcBef>
              <a:buNone/>
              <a:defRPr sz="1800" baseline="0">
                <a:solidFill>
                  <a:srgbClr val="FFCE08"/>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dirty="0"/>
          </a:p>
        </p:txBody>
      </p:sp>
      <p:sp>
        <p:nvSpPr>
          <p:cNvPr id="22" name="Picture Placeholder 21"/>
          <p:cNvSpPr>
            <a:spLocks noGrp="1"/>
          </p:cNvSpPr>
          <p:nvPr>
            <p:ph type="pic" sz="quarter" idx="12"/>
          </p:nvPr>
        </p:nvSpPr>
        <p:spPr>
          <a:xfrm>
            <a:off x="6629400" y="228600"/>
            <a:ext cx="2209800" cy="4191000"/>
          </a:xfrm>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ustom Layout">
    <p:bg>
      <p:bgPr>
        <a:solidFill>
          <a:srgbClr val="400080"/>
        </a:solidFill>
        <a:effectLst/>
      </p:bgPr>
    </p:bg>
    <p:spTree>
      <p:nvGrpSpPr>
        <p:cNvPr id="1" name=""/>
        <p:cNvGrpSpPr/>
        <p:nvPr/>
      </p:nvGrpSpPr>
      <p:grpSpPr>
        <a:xfrm>
          <a:off x="0" y="0"/>
          <a:ext cx="0" cy="0"/>
          <a:chOff x="0" y="0"/>
          <a:chExt cx="0" cy="0"/>
        </a:xfrm>
      </p:grpSpPr>
      <p:pic>
        <p:nvPicPr>
          <p:cNvPr id="7" name="Picture 6" descr="DSClogo_H_1C.pdf"/>
          <p:cNvPicPr>
            <a:picLocks noChangeAspect="1"/>
          </p:cNvPicPr>
          <p:nvPr/>
        </p:nvPicPr>
        <p:blipFill>
          <a:blip r:embed="rId2"/>
          <a:stretch>
            <a:fillRect/>
          </a:stretch>
        </p:blipFill>
        <p:spPr>
          <a:xfrm>
            <a:off x="504623" y="6126163"/>
            <a:ext cx="1599574" cy="503237"/>
          </a:xfrm>
          <a:prstGeom prst="rect">
            <a:avLst/>
          </a:prstGeom>
        </p:spPr>
      </p:pic>
      <p:sp>
        <p:nvSpPr>
          <p:cNvPr id="9" name="TextBox 8"/>
          <p:cNvSpPr txBox="1"/>
          <p:nvPr/>
        </p:nvSpPr>
        <p:spPr>
          <a:xfrm>
            <a:off x="3615266" y="6383867"/>
            <a:ext cx="1913467" cy="215444"/>
          </a:xfrm>
          <a:prstGeom prst="rect">
            <a:avLst/>
          </a:prstGeom>
          <a:noFill/>
        </p:spPr>
        <p:txBody>
          <a:bodyPr wrap="square" rtlCol="0">
            <a:spAutoFit/>
          </a:bodyPr>
          <a:lstStyle/>
          <a:p>
            <a:pPr algn="ctr"/>
            <a:r>
              <a:rPr lang="en-US" sz="800" dirty="0" smtClean="0">
                <a:solidFill>
                  <a:schemeClr val="bg1"/>
                </a:solidFill>
              </a:rPr>
              <a:t>© Developmental Studies Center</a:t>
            </a:r>
            <a:endParaRPr lang="en-US" sz="800" dirty="0">
              <a:solidFill>
                <a:schemeClr val="bg1"/>
              </a:solidFill>
            </a:endParaRPr>
          </a:p>
        </p:txBody>
      </p:sp>
      <p:sp>
        <p:nvSpPr>
          <p:cNvPr id="10" name="Title 1"/>
          <p:cNvSpPr>
            <a:spLocks noGrp="1"/>
          </p:cNvSpPr>
          <p:nvPr>
            <p:ph type="title"/>
          </p:nvPr>
        </p:nvSpPr>
        <p:spPr>
          <a:xfrm>
            <a:off x="498474" y="484094"/>
            <a:ext cx="8188326" cy="715313"/>
          </a:xfrm>
        </p:spPr>
        <p:txBody>
          <a:bodyPr/>
          <a:lstStyle/>
          <a:p>
            <a:r>
              <a:rPr lang="en-US" smtClean="0"/>
              <a:t>Click to edit Master title style</a:t>
            </a:r>
            <a:endParaRPr dirty="0"/>
          </a:p>
        </p:txBody>
      </p:sp>
      <p:sp>
        <p:nvSpPr>
          <p:cNvPr id="16" name="Picture Placeholder 15"/>
          <p:cNvSpPr>
            <a:spLocks noGrp="1"/>
          </p:cNvSpPr>
          <p:nvPr>
            <p:ph type="pic" sz="quarter" idx="13"/>
          </p:nvPr>
        </p:nvSpPr>
        <p:spPr>
          <a:xfrm>
            <a:off x="504824" y="1460500"/>
            <a:ext cx="8181976" cy="4381500"/>
          </a:xfrm>
        </p:spPr>
        <p:txBody>
          <a:bodyPr/>
          <a:lstStyle/>
          <a:p>
            <a:r>
              <a:rPr lang="en-US" smtClean="0"/>
              <a:t>Click icon to add picture</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bg>
      <p:bgPr>
        <a:solidFill>
          <a:srgbClr val="400080"/>
        </a:solidFill>
        <a:effectLst/>
      </p:bgPr>
    </p:bg>
    <p:spTree>
      <p:nvGrpSpPr>
        <p:cNvPr id="1" name=""/>
        <p:cNvGrpSpPr/>
        <p:nvPr/>
      </p:nvGrpSpPr>
      <p:grpSpPr>
        <a:xfrm>
          <a:off x="0" y="0"/>
          <a:ext cx="0" cy="0"/>
          <a:chOff x="0" y="0"/>
          <a:chExt cx="0" cy="0"/>
        </a:xfrm>
      </p:grpSpPr>
      <p:sp>
        <p:nvSpPr>
          <p:cNvPr id="9" name="Rectangle 8"/>
          <p:cNvSpPr/>
          <p:nvPr/>
        </p:nvSpPr>
        <p:spPr>
          <a:xfrm>
            <a:off x="457200" y="457200"/>
            <a:ext cx="152400" cy="6116638"/>
          </a:xfrm>
          <a:prstGeom prst="rect">
            <a:avLst/>
          </a:prstGeom>
          <a:solidFill>
            <a:srgbClr val="FFCE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 name="Title 1"/>
          <p:cNvSpPr>
            <a:spLocks noGrp="1"/>
          </p:cNvSpPr>
          <p:nvPr>
            <p:ph type="title"/>
          </p:nvPr>
        </p:nvSpPr>
        <p:spPr>
          <a:xfrm>
            <a:off x="899626" y="484094"/>
            <a:ext cx="7863374" cy="715313"/>
          </a:xfrm>
        </p:spPr>
        <p:txBody>
          <a:bodyPr/>
          <a:lstStyle/>
          <a:p>
            <a:r>
              <a:rPr lang="en-US" smtClean="0"/>
              <a:t>Click to edit Master title style</a:t>
            </a:r>
            <a:endParaRPr dirty="0"/>
          </a:p>
        </p:txBody>
      </p:sp>
      <p:sp>
        <p:nvSpPr>
          <p:cNvPr id="12" name="Text Placeholder 11"/>
          <p:cNvSpPr>
            <a:spLocks noGrp="1"/>
          </p:cNvSpPr>
          <p:nvPr>
            <p:ph type="body" sz="quarter" idx="13"/>
          </p:nvPr>
        </p:nvSpPr>
        <p:spPr>
          <a:xfrm>
            <a:off x="900113" y="1397000"/>
            <a:ext cx="7862887" cy="5176838"/>
          </a:xfrm>
        </p:spPr>
        <p:txBody>
          <a:bodyPr/>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98518" y="1477963"/>
            <a:ext cx="3657600" cy="4140200"/>
          </a:xfrm>
        </p:spPr>
        <p:txBody>
          <a:bodyPr>
            <a:normAutofit/>
          </a:bodyPr>
          <a:lstStyle>
            <a:lvl1pPr marL="228600" marR="0" indent="-6350" algn="r" defTabSz="914400" rtl="0" eaLnBrk="1" fontAlgn="auto" latinLnBrk="0" hangingPunct="1">
              <a:lnSpc>
                <a:spcPct val="100000"/>
              </a:lnSpc>
              <a:spcBef>
                <a:spcPts val="2000"/>
              </a:spcBef>
              <a:spcAft>
                <a:spcPts val="0"/>
              </a:spcAft>
              <a:buClr>
                <a:srgbClr val="400080"/>
              </a:buClr>
              <a:buSzPct val="75000"/>
              <a:buFont typeface="Wingdings" pitchFamily="2" charset="2"/>
              <a:buNone/>
              <a:tabLst/>
              <a:defRPr sz="1800"/>
            </a:lvl1pPr>
            <a:lvl2pPr marL="460375" indent="-238125">
              <a:defRPr sz="1800"/>
            </a:lvl2pPr>
            <a:lvl3pPr marL="746125" indent="-288925">
              <a:defRPr sz="1800"/>
            </a:lvl3pPr>
            <a:lvl4pPr>
              <a:defRPr sz="1800"/>
            </a:lvl4pPr>
            <a:lvl5pPr marL="746125" indent="0">
              <a:defRPr sz="1800"/>
            </a:lvl5pPr>
            <a:lvl6pPr>
              <a:defRPr sz="1800"/>
            </a:lvl6pPr>
            <a:lvl7pPr>
              <a:defRPr sz="1800"/>
            </a:lvl7pPr>
            <a:lvl8pPr>
              <a:defRPr sz="1800"/>
            </a:lvl8pPr>
            <a:lvl9pPr>
              <a:defRPr sz="1800"/>
            </a:lvl9pPr>
          </a:lstStyle>
          <a:p>
            <a:pPr marL="228600" marR="0" lvl="0" indent="-228600" algn="l" defTabSz="914400" rtl="0" eaLnBrk="1" fontAlgn="auto" latinLnBrk="0" hangingPunct="1">
              <a:lnSpc>
                <a:spcPct val="100000"/>
              </a:lnSpc>
              <a:spcBef>
                <a:spcPts val="2000"/>
              </a:spcBef>
              <a:spcAft>
                <a:spcPts val="0"/>
              </a:spcAft>
              <a:buClr>
                <a:srgbClr val="400080"/>
              </a:buClr>
              <a:buSzPct val="75000"/>
              <a:buFont typeface="Wingdings" pitchFamily="2" charset="2"/>
              <a:buNone/>
              <a:tabLst/>
              <a:defRPr/>
            </a:pPr>
            <a:r>
              <a:rPr lang="en-US" smtClean="0"/>
              <a:t>Click to edit Master text styles</a:t>
            </a:r>
          </a:p>
          <a:p>
            <a:pPr marL="228600" marR="0" lvl="1" indent="-228600" algn="l" defTabSz="914400" rtl="0" eaLnBrk="1" fontAlgn="auto" latinLnBrk="0" hangingPunct="1">
              <a:lnSpc>
                <a:spcPct val="100000"/>
              </a:lnSpc>
              <a:spcBef>
                <a:spcPts val="2000"/>
              </a:spcBef>
              <a:spcAft>
                <a:spcPts val="0"/>
              </a:spcAft>
              <a:buClr>
                <a:srgbClr val="400080"/>
              </a:buClr>
              <a:buSzPct val="75000"/>
              <a:buFont typeface="Wingdings" pitchFamily="2" charset="2"/>
              <a:buNone/>
              <a:tabLst/>
              <a:defRPr/>
            </a:pPr>
            <a:r>
              <a:rPr lang="en-US" smtClean="0"/>
              <a:t>Second level</a:t>
            </a:r>
          </a:p>
          <a:p>
            <a:pPr marL="228600" marR="0" lvl="2" indent="-228600" algn="l" defTabSz="914400" rtl="0" eaLnBrk="1" fontAlgn="auto" latinLnBrk="0" hangingPunct="1">
              <a:lnSpc>
                <a:spcPct val="100000"/>
              </a:lnSpc>
              <a:spcBef>
                <a:spcPts val="2000"/>
              </a:spcBef>
              <a:spcAft>
                <a:spcPts val="0"/>
              </a:spcAft>
              <a:buClr>
                <a:srgbClr val="400080"/>
              </a:buClr>
              <a:buSzPct val="75000"/>
              <a:buFont typeface="Wingdings" pitchFamily="2" charset="2"/>
              <a:buNone/>
              <a:tabLst/>
              <a:defRPr/>
            </a:pPr>
            <a:r>
              <a:rPr lang="en-US" smtClean="0"/>
              <a:t>Third level</a:t>
            </a:r>
          </a:p>
          <a:p>
            <a:pPr marL="228600" marR="0" lvl="3" indent="-228600" algn="l" defTabSz="914400" rtl="0" eaLnBrk="1" fontAlgn="auto" latinLnBrk="0" hangingPunct="1">
              <a:lnSpc>
                <a:spcPct val="100000"/>
              </a:lnSpc>
              <a:spcBef>
                <a:spcPts val="2000"/>
              </a:spcBef>
              <a:spcAft>
                <a:spcPts val="0"/>
              </a:spcAft>
              <a:buClr>
                <a:srgbClr val="400080"/>
              </a:buClr>
              <a:buSzPct val="75000"/>
              <a:buFont typeface="Wingdings" pitchFamily="2" charset="2"/>
              <a:buNone/>
              <a:tabLst/>
              <a:defRPr/>
            </a:pPr>
            <a:r>
              <a:rPr lang="en-US" smtClean="0"/>
              <a:t>Fourth level</a:t>
            </a:r>
          </a:p>
        </p:txBody>
      </p:sp>
      <p:sp>
        <p:nvSpPr>
          <p:cNvPr id="4" name="Content Placeholder 3"/>
          <p:cNvSpPr>
            <a:spLocks noGrp="1"/>
          </p:cNvSpPr>
          <p:nvPr>
            <p:ph sz="half" idx="2"/>
          </p:nvPr>
        </p:nvSpPr>
        <p:spPr>
          <a:xfrm>
            <a:off x="4399878" y="1477963"/>
            <a:ext cx="3657600" cy="4140200"/>
          </a:xfrm>
        </p:spPr>
        <p:txBody>
          <a:bodyPr>
            <a:normAutofit/>
          </a:bodyPr>
          <a:lstStyle>
            <a:lvl1pPr>
              <a:defRPr sz="1800"/>
            </a:lvl1pPr>
            <a:lvl2pPr marL="460375" indent="-238125">
              <a:defRPr sz="1800"/>
            </a:lvl2pPr>
            <a:lvl3pPr marL="746125" indent="-285750">
              <a:defRPr sz="1800"/>
            </a:lvl3pPr>
            <a:lvl4pPr>
              <a:defRPr sz="1800"/>
            </a:lvl4pPr>
            <a:lvl5pPr marL="746125" indent="0">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3" name="Picture 12" descr="DSClogo_H_1C.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498474" y="6126163"/>
            <a:ext cx="1611873" cy="503237"/>
          </a:xfrm>
          <a:prstGeom prst="rect">
            <a:avLst/>
          </a:prstGeom>
        </p:spPr>
      </p:pic>
      <p:sp>
        <p:nvSpPr>
          <p:cNvPr id="15" name="TextBox 14"/>
          <p:cNvSpPr txBox="1"/>
          <p:nvPr/>
        </p:nvSpPr>
        <p:spPr>
          <a:xfrm>
            <a:off x="3615266" y="6383867"/>
            <a:ext cx="1913467" cy="215444"/>
          </a:xfrm>
          <a:prstGeom prst="rect">
            <a:avLst/>
          </a:prstGeom>
          <a:noFill/>
        </p:spPr>
        <p:txBody>
          <a:bodyPr wrap="square" rtlCol="0">
            <a:spAutoFit/>
          </a:bodyPr>
          <a:lstStyle/>
          <a:p>
            <a:pPr algn="ctr"/>
            <a:r>
              <a:rPr lang="en-US" sz="800" dirty="0" smtClean="0"/>
              <a:t>© Developmental Studies Center</a:t>
            </a:r>
            <a:endParaRPr lang="en-US" sz="800" dirty="0"/>
          </a:p>
        </p:txBody>
      </p:sp>
      <p:sp>
        <p:nvSpPr>
          <p:cNvPr id="21" name="Title 1"/>
          <p:cNvSpPr>
            <a:spLocks noGrp="1"/>
          </p:cNvSpPr>
          <p:nvPr>
            <p:ph type="title"/>
          </p:nvPr>
        </p:nvSpPr>
        <p:spPr>
          <a:xfrm>
            <a:off x="498474" y="484094"/>
            <a:ext cx="7556313" cy="715313"/>
          </a:xfrm>
        </p:spPr>
        <p:txBody>
          <a:bodyPr/>
          <a:lstStyle/>
          <a:p>
            <a:r>
              <a:rPr lang="en-US" smtClean="0"/>
              <a:t>Click to edit Master title style</a:t>
            </a:r>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pic>
        <p:nvPicPr>
          <p:cNvPr id="9" name="Picture 8" descr="DSClogo_H_1C.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498474" y="6126163"/>
            <a:ext cx="1611873" cy="503237"/>
          </a:xfrm>
          <a:prstGeom prst="rect">
            <a:avLst/>
          </a:prstGeom>
        </p:spPr>
      </p:pic>
      <p:sp>
        <p:nvSpPr>
          <p:cNvPr id="11" name="TextBox 10"/>
          <p:cNvSpPr txBox="1"/>
          <p:nvPr/>
        </p:nvSpPr>
        <p:spPr>
          <a:xfrm>
            <a:off x="3615266" y="6383867"/>
            <a:ext cx="1913467" cy="215444"/>
          </a:xfrm>
          <a:prstGeom prst="rect">
            <a:avLst/>
          </a:prstGeom>
          <a:noFill/>
        </p:spPr>
        <p:txBody>
          <a:bodyPr wrap="square" rtlCol="0">
            <a:spAutoFit/>
          </a:bodyPr>
          <a:lstStyle/>
          <a:p>
            <a:pPr algn="ctr"/>
            <a:r>
              <a:rPr lang="en-US" sz="800" dirty="0" smtClean="0"/>
              <a:t>© Developmental Studies Center</a:t>
            </a:r>
            <a:endParaRPr lang="en-US" sz="800" dirty="0"/>
          </a:p>
        </p:txBody>
      </p:sp>
      <p:sp>
        <p:nvSpPr>
          <p:cNvPr id="17" name="Title 1"/>
          <p:cNvSpPr>
            <a:spLocks noGrp="1"/>
          </p:cNvSpPr>
          <p:nvPr>
            <p:ph type="title"/>
          </p:nvPr>
        </p:nvSpPr>
        <p:spPr>
          <a:xfrm>
            <a:off x="498474" y="484094"/>
            <a:ext cx="8264526" cy="715313"/>
          </a:xfrm>
        </p:spPr>
        <p:txBody>
          <a:bodyPr/>
          <a:lstStyle/>
          <a:p>
            <a:r>
              <a:rPr lang="en-US" smtClean="0"/>
              <a:t>Click to edit Master title style</a:t>
            </a:r>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pic>
        <p:nvPicPr>
          <p:cNvPr id="6" name="Picture 5" descr="DSClogo_H_1C.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498474" y="6126163"/>
            <a:ext cx="1611873" cy="503237"/>
          </a:xfrm>
          <a:prstGeom prst="rect">
            <a:avLst/>
          </a:prstGeom>
        </p:spPr>
      </p:pic>
      <p:sp>
        <p:nvSpPr>
          <p:cNvPr id="8" name="TextBox 7"/>
          <p:cNvSpPr txBox="1"/>
          <p:nvPr/>
        </p:nvSpPr>
        <p:spPr>
          <a:xfrm>
            <a:off x="3615266" y="6383867"/>
            <a:ext cx="1913467" cy="215444"/>
          </a:xfrm>
          <a:prstGeom prst="rect">
            <a:avLst/>
          </a:prstGeom>
          <a:noFill/>
        </p:spPr>
        <p:txBody>
          <a:bodyPr wrap="square" rtlCol="0">
            <a:spAutoFit/>
          </a:bodyPr>
          <a:lstStyle/>
          <a:p>
            <a:pPr algn="ctr"/>
            <a:r>
              <a:rPr lang="en-US" sz="800" dirty="0" smtClean="0"/>
              <a:t>© Developmental Studies Center</a:t>
            </a:r>
            <a:endParaRPr lang="en-US" sz="800" dirty="0"/>
          </a:p>
        </p:txBody>
      </p:sp>
      <p:sp>
        <p:nvSpPr>
          <p:cNvPr id="10" name="Slide Number Placeholder 5"/>
          <p:cNvSpPr>
            <a:spLocks noGrp="1"/>
          </p:cNvSpPr>
          <p:nvPr>
            <p:ph type="sldNum" sz="quarter" idx="12"/>
          </p:nvPr>
        </p:nvSpPr>
        <p:spPr>
          <a:xfrm>
            <a:off x="8305800" y="484094"/>
            <a:ext cx="554038" cy="715313"/>
          </a:xfrm>
          <a:prstGeom prst="rect">
            <a:avLst/>
          </a:prstGeom>
          <a:solidFill>
            <a:srgbClr val="FF6600"/>
          </a:solidFill>
        </p:spPr>
        <p:txBody>
          <a:bodyPr/>
          <a:lstStyle>
            <a:lvl1pPr algn="ctr">
              <a:defRPr>
                <a:solidFill>
                  <a:srgbClr val="400080"/>
                </a:solidFill>
              </a:defRPr>
            </a:lvl1pPr>
          </a:lstStyle>
          <a:p>
            <a:pPr>
              <a:defRPr/>
            </a:pPr>
            <a:r>
              <a:rPr lang="en-US" smtClean="0"/>
              <a:t>1</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512" y="605118"/>
            <a:ext cx="7973579" cy="537882"/>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92728" y="1277471"/>
            <a:ext cx="3916795"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748069" y="1277471"/>
            <a:ext cx="3918239"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woObjAndTx">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512" y="619125"/>
            <a:ext cx="7973579" cy="45664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92728" y="1277470"/>
            <a:ext cx="3916795" cy="221876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92728" y="3630706"/>
            <a:ext cx="3916795" cy="221876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748069" y="1277471"/>
            <a:ext cx="3918239"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8188326" cy="769375"/>
          </a:xfrm>
          <a:prstGeom prst="rect">
            <a:avLst/>
          </a:prstGeom>
          <a:solidFill>
            <a:srgbClr val="FFCE08"/>
          </a:solidFill>
        </p:spPr>
        <p:txBody>
          <a:bodyPr vert="horz" lIns="91440" tIns="45720" rIns="91440" bIns="45720" rtlCol="0" anchor="t" anchorCtr="0">
            <a:noAutofit/>
          </a:bodyPr>
          <a:lstStyle/>
          <a:p>
            <a:r>
              <a:rPr lang="en-US" smtClean="0"/>
              <a:t>Click to edit Master title style</a:t>
            </a:r>
            <a:endParaRPr dirty="0"/>
          </a:p>
        </p:txBody>
      </p:sp>
      <p:sp>
        <p:nvSpPr>
          <p:cNvPr id="3" name="Text Placeholder 2"/>
          <p:cNvSpPr>
            <a:spLocks noGrp="1"/>
          </p:cNvSpPr>
          <p:nvPr>
            <p:ph type="body" idx="1"/>
          </p:nvPr>
        </p:nvSpPr>
        <p:spPr>
          <a:xfrm>
            <a:off x="498474" y="1484372"/>
            <a:ext cx="8188326" cy="464179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4"/>
            <a:r>
              <a:rPr lang="en-US" dirty="0" smtClean="0"/>
              <a:t>Fourth level</a:t>
            </a:r>
          </a:p>
        </p:txBody>
      </p:sp>
    </p:spTree>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2" r:id="rId10"/>
    <p:sldLayoutId id="2147483803" r:id="rId11"/>
  </p:sldLayoutIdLst>
  <p:timing>
    <p:tnLst>
      <p:par>
        <p:cTn id="1" dur="indefinite" restart="never" nodeType="tmRoot"/>
      </p:par>
    </p:tnLst>
  </p:timing>
  <p:txStyles>
    <p:titleStyle>
      <a:lvl1pPr algn="l" defTabSz="914400" rtl="0" eaLnBrk="1" latinLnBrk="0" hangingPunct="1">
        <a:spcBef>
          <a:spcPct val="0"/>
        </a:spcBef>
        <a:buNone/>
        <a:defRPr sz="3600" b="0" kern="1200">
          <a:solidFill>
            <a:srgbClr val="680BA9"/>
          </a:solidFill>
          <a:latin typeface="+mj-lt"/>
          <a:ea typeface="+mj-ea"/>
          <a:cs typeface="+mj-cs"/>
        </a:defRPr>
      </a:lvl1pPr>
    </p:titleStyle>
    <p:bodyStyle>
      <a:lvl1pPr marL="0" indent="0" algn="l" defTabSz="914400" rtl="0" eaLnBrk="1" latinLnBrk="0" hangingPunct="1">
        <a:spcBef>
          <a:spcPts val="2000"/>
        </a:spcBef>
        <a:buClr>
          <a:srgbClr val="400080"/>
        </a:buClr>
        <a:buSzPct val="75000"/>
        <a:buFont typeface="Wingdings" pitchFamily="2" charset="2"/>
        <a:buNone/>
        <a:defRPr sz="3200" b="0" i="0" kern="1200">
          <a:solidFill>
            <a:srgbClr val="660066"/>
          </a:solidFill>
          <a:latin typeface="Arial"/>
          <a:ea typeface="+mn-ea"/>
          <a:cs typeface="Arial"/>
        </a:defRPr>
      </a:lvl1pPr>
      <a:lvl2pPr marL="635000" indent="-292100" algn="l" defTabSz="914400" rtl="0" eaLnBrk="1" latinLnBrk="0" hangingPunct="1">
        <a:spcBef>
          <a:spcPts val="600"/>
        </a:spcBef>
        <a:spcAft>
          <a:spcPts val="600"/>
        </a:spcAft>
        <a:buClrTx/>
        <a:buSzPct val="100000"/>
        <a:buFont typeface="Wingdings" charset="2"/>
        <a:buChar char="§"/>
        <a:defRPr sz="2600" b="0" i="0" kern="1200">
          <a:solidFill>
            <a:srgbClr val="660066"/>
          </a:solidFill>
          <a:latin typeface="Arial"/>
          <a:ea typeface="+mn-ea"/>
          <a:cs typeface="Arial"/>
        </a:defRPr>
      </a:lvl2pPr>
      <a:lvl3pPr marL="920750" indent="-463550" algn="l" defTabSz="914400" rtl="0" eaLnBrk="1" latinLnBrk="0" hangingPunct="1">
        <a:spcBef>
          <a:spcPts val="600"/>
        </a:spcBef>
        <a:spcAft>
          <a:spcPts val="600"/>
        </a:spcAft>
        <a:buClr>
          <a:srgbClr val="400080"/>
        </a:buClr>
        <a:buSzPct val="100000"/>
        <a:buFont typeface="Lucida Grande"/>
        <a:buChar char="—"/>
        <a:defRPr sz="2400" b="0" i="0" kern="1200">
          <a:solidFill>
            <a:srgbClr val="660066"/>
          </a:solidFill>
          <a:latin typeface="Arial"/>
          <a:ea typeface="+mn-ea"/>
          <a:cs typeface="Arial"/>
        </a:defRPr>
      </a:lvl3pPr>
      <a:lvl4pPr marL="914400" indent="-347472" algn="l" defTabSz="914400" rtl="0" eaLnBrk="1" latinLnBrk="0" hangingPunct="1">
        <a:spcBef>
          <a:spcPts val="600"/>
        </a:spcBef>
        <a:buClr>
          <a:srgbClr val="400080"/>
        </a:buClr>
        <a:buSzPct val="100000"/>
        <a:buFont typeface="Lucida Grande"/>
        <a:buNone/>
        <a:defRPr sz="1800" b="0" i="0" kern="1200">
          <a:solidFill>
            <a:schemeClr val="tx1"/>
          </a:solidFill>
          <a:latin typeface="Arial"/>
          <a:ea typeface="+mn-ea"/>
          <a:cs typeface="Arial"/>
        </a:defRPr>
      </a:lvl4pPr>
      <a:lvl5pPr marL="1143000" indent="-228600" algn="l" defTabSz="914400" rtl="0" eaLnBrk="1" latinLnBrk="0" hangingPunct="1">
        <a:spcBef>
          <a:spcPts val="600"/>
        </a:spcBef>
        <a:spcAft>
          <a:spcPts val="600"/>
        </a:spcAft>
        <a:buClr>
          <a:schemeClr val="accent1"/>
        </a:buClr>
        <a:buSzPct val="75000"/>
        <a:buFont typeface="Wingdings" pitchFamily="2" charset="2"/>
        <a:buNone/>
        <a:defRPr sz="2200" b="0" i="0" kern="1200">
          <a:solidFill>
            <a:srgbClr val="660066"/>
          </a:solidFill>
          <a:latin typeface="Arial"/>
          <a:ea typeface="+mn-ea"/>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39"/>
          <p:cNvSpPr txBox="1">
            <a:spLocks noChangeArrowheads="1"/>
          </p:cNvSpPr>
          <p:nvPr/>
        </p:nvSpPr>
        <p:spPr bwMode="auto">
          <a:xfrm>
            <a:off x="844262" y="5109883"/>
            <a:ext cx="7342909" cy="1098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8" tIns="41029" rIns="82058" bIns="41029">
            <a:spAutoFit/>
          </a:bodyPr>
          <a:lstStyle>
            <a:lvl1pPr>
              <a:defRPr sz="2400">
                <a:solidFill>
                  <a:schemeClr val="tx1"/>
                </a:solidFill>
                <a:latin typeface="Helvetica" pitchFamily="-108" charset="0"/>
                <a:ea typeface="ＭＳ Ｐゴシック" pitchFamily="-108" charset="-128"/>
              </a:defRPr>
            </a:lvl1pPr>
            <a:lvl2pPr marL="37931725" indent="-37474525">
              <a:defRPr sz="2400">
                <a:solidFill>
                  <a:schemeClr val="tx1"/>
                </a:solidFill>
                <a:latin typeface="Helvetica" pitchFamily="-108" charset="0"/>
                <a:ea typeface="ＭＳ Ｐゴシック" pitchFamily="-108" charset="-128"/>
              </a:defRPr>
            </a:lvl2pPr>
            <a:lvl3pPr>
              <a:defRPr sz="2400">
                <a:solidFill>
                  <a:schemeClr val="tx1"/>
                </a:solidFill>
                <a:latin typeface="Helvetica" pitchFamily="-108" charset="0"/>
                <a:ea typeface="ＭＳ Ｐゴシック" pitchFamily="-108" charset="-128"/>
              </a:defRPr>
            </a:lvl3pPr>
            <a:lvl4pPr>
              <a:defRPr sz="2400">
                <a:solidFill>
                  <a:schemeClr val="tx1"/>
                </a:solidFill>
                <a:latin typeface="Helvetica" pitchFamily="-108" charset="0"/>
                <a:ea typeface="ＭＳ Ｐゴシック" pitchFamily="-108" charset="-128"/>
              </a:defRPr>
            </a:lvl4pPr>
            <a:lvl5pPr>
              <a:defRPr sz="2400">
                <a:solidFill>
                  <a:schemeClr val="tx1"/>
                </a:solidFill>
                <a:latin typeface="Helvetica" pitchFamily="-108" charset="0"/>
                <a:ea typeface="ＭＳ Ｐゴシック" pitchFamily="-108" charset="-128"/>
              </a:defRPr>
            </a:lvl5pPr>
            <a:lvl6pPr marL="457200" eaLnBrk="0" fontAlgn="base" hangingPunct="0">
              <a:spcBef>
                <a:spcPct val="0"/>
              </a:spcBef>
              <a:spcAft>
                <a:spcPct val="0"/>
              </a:spcAft>
              <a:defRPr sz="2400">
                <a:solidFill>
                  <a:schemeClr val="tx1"/>
                </a:solidFill>
                <a:latin typeface="Helvetica" pitchFamily="-108" charset="0"/>
                <a:ea typeface="ＭＳ Ｐゴシック" pitchFamily="-108" charset="-128"/>
              </a:defRPr>
            </a:lvl6pPr>
            <a:lvl7pPr marL="914400" eaLnBrk="0" fontAlgn="base" hangingPunct="0">
              <a:spcBef>
                <a:spcPct val="0"/>
              </a:spcBef>
              <a:spcAft>
                <a:spcPct val="0"/>
              </a:spcAft>
              <a:defRPr sz="2400">
                <a:solidFill>
                  <a:schemeClr val="tx1"/>
                </a:solidFill>
                <a:latin typeface="Helvetica" pitchFamily="-108" charset="0"/>
                <a:ea typeface="ＭＳ Ｐゴシック" pitchFamily="-108" charset="-128"/>
              </a:defRPr>
            </a:lvl7pPr>
            <a:lvl8pPr marL="1371600" eaLnBrk="0" fontAlgn="base" hangingPunct="0">
              <a:spcBef>
                <a:spcPct val="0"/>
              </a:spcBef>
              <a:spcAft>
                <a:spcPct val="0"/>
              </a:spcAft>
              <a:defRPr sz="2400">
                <a:solidFill>
                  <a:schemeClr val="tx1"/>
                </a:solidFill>
                <a:latin typeface="Helvetica" pitchFamily="-108" charset="0"/>
                <a:ea typeface="ＭＳ Ｐゴシック" pitchFamily="-108" charset="-128"/>
              </a:defRPr>
            </a:lvl8pPr>
            <a:lvl9pPr marL="1828800" eaLnBrk="0" fontAlgn="base" hangingPunct="0">
              <a:spcBef>
                <a:spcPct val="0"/>
              </a:spcBef>
              <a:spcAft>
                <a:spcPct val="0"/>
              </a:spcAft>
              <a:defRPr sz="2400">
                <a:solidFill>
                  <a:schemeClr val="tx1"/>
                </a:solidFill>
                <a:latin typeface="Helvetica" pitchFamily="-108" charset="0"/>
                <a:ea typeface="ＭＳ Ｐゴシック" pitchFamily="-108" charset="-128"/>
              </a:defRPr>
            </a:lvl9pPr>
          </a:lstStyle>
          <a:p>
            <a:pPr algn="ctr"/>
            <a:r>
              <a:rPr lang="en-US" sz="2900" b="1" dirty="0">
                <a:solidFill>
                  <a:srgbClr val="16165D"/>
                </a:solidFill>
              </a:rPr>
              <a:t>Franklin, WI</a:t>
            </a:r>
          </a:p>
          <a:p>
            <a:pPr algn="ctr"/>
            <a:r>
              <a:rPr lang="en-US" sz="2900" b="1" dirty="0" smtClean="0">
                <a:solidFill>
                  <a:srgbClr val="16165D"/>
                </a:solidFill>
              </a:rPr>
              <a:t>June 13, 2011</a:t>
            </a:r>
            <a:endParaRPr lang="en-US" sz="2900" b="1" dirty="0">
              <a:solidFill>
                <a:srgbClr val="16165D"/>
              </a:solidFill>
            </a:endParaRPr>
          </a:p>
          <a:p>
            <a:pPr algn="ctr"/>
            <a:endParaRPr lang="en-US" sz="800" dirty="0"/>
          </a:p>
        </p:txBody>
      </p:sp>
      <p:sp>
        <p:nvSpPr>
          <p:cNvPr id="18435" name="Rectangle 48"/>
          <p:cNvSpPr>
            <a:spLocks noChangeArrowheads="1"/>
          </p:cNvSpPr>
          <p:nvPr/>
        </p:nvSpPr>
        <p:spPr bwMode="auto">
          <a:xfrm>
            <a:off x="6544830" y="2060482"/>
            <a:ext cx="165783" cy="452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8" tIns="41029" rIns="82058" bIns="41029">
            <a:spAutoFit/>
          </a:bodyPr>
          <a:lstStyle/>
          <a:p>
            <a:endParaRPr lang="en-US" dirty="0"/>
          </a:p>
        </p:txBody>
      </p:sp>
      <p:sp>
        <p:nvSpPr>
          <p:cNvPr id="18436" name="Rectangle 49"/>
          <p:cNvSpPr>
            <a:spLocks noChangeArrowheads="1"/>
          </p:cNvSpPr>
          <p:nvPr/>
        </p:nvSpPr>
        <p:spPr bwMode="auto">
          <a:xfrm>
            <a:off x="359352" y="711002"/>
            <a:ext cx="8312727" cy="316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8" tIns="41029" rIns="82058" bIns="41029">
            <a:spAutoFit/>
          </a:bodyPr>
          <a:lstStyle/>
          <a:p>
            <a:pPr algn="ctr"/>
            <a:r>
              <a:rPr lang="en-US" sz="4000" b="1" dirty="0" smtClean="0">
                <a:solidFill>
                  <a:srgbClr val="FF6600"/>
                </a:solidFill>
                <a:latin typeface="Optima ExtraBlack" pitchFamily="-108" charset="0"/>
              </a:rPr>
              <a:t>A Closer Look:</a:t>
            </a:r>
          </a:p>
          <a:p>
            <a:pPr algn="ctr"/>
            <a:r>
              <a:rPr lang="en-US" sz="4000" dirty="0" smtClean="0">
                <a:solidFill>
                  <a:srgbClr val="FF6600"/>
                </a:solidFill>
                <a:latin typeface="Optima ExtraBlack" pitchFamily="-108" charset="0"/>
              </a:rPr>
              <a:t>Making Meaning</a:t>
            </a:r>
          </a:p>
          <a:p>
            <a:pPr algn="ctr"/>
            <a:r>
              <a:rPr lang="en-US" sz="4000" dirty="0" smtClean="0">
                <a:solidFill>
                  <a:srgbClr val="FF6600"/>
                </a:solidFill>
                <a:latin typeface="Optima ExtraBlack" pitchFamily="-108" charset="0"/>
              </a:rPr>
              <a:t>Making Meaning Vocabulary</a:t>
            </a:r>
          </a:p>
          <a:p>
            <a:pPr algn="ctr"/>
            <a:r>
              <a:rPr lang="en-US" sz="4000" dirty="0" smtClean="0">
                <a:solidFill>
                  <a:srgbClr val="FF6600"/>
                </a:solidFill>
                <a:latin typeface="Optima ExtraBlack" pitchFamily="-108" charset="0"/>
              </a:rPr>
              <a:t>&amp;</a:t>
            </a:r>
          </a:p>
          <a:p>
            <a:pPr algn="ctr"/>
            <a:r>
              <a:rPr lang="en-US" sz="4000" dirty="0" smtClean="0">
                <a:solidFill>
                  <a:srgbClr val="FF6600"/>
                </a:solidFill>
                <a:latin typeface="Optima ExtraBlack" pitchFamily="-108" charset="0"/>
              </a:rPr>
              <a:t>Being a Writer</a:t>
            </a:r>
            <a:endParaRPr lang="en-US" sz="3200" dirty="0" smtClean="0">
              <a:solidFill>
                <a:srgbClr val="FF6600"/>
              </a:solidFill>
              <a:latin typeface="Times" pitchFamily="-108" charset="0"/>
            </a:endParaRPr>
          </a:p>
        </p:txBody>
      </p:sp>
      <p:sp>
        <p:nvSpPr>
          <p:cNvPr id="7" name="Title 6"/>
          <p:cNvSpPr>
            <a:spLocks noGrp="1"/>
          </p:cNvSpPr>
          <p:nvPr>
            <p:ph type="ctrTitle"/>
          </p:nvPr>
        </p:nvSpPr>
        <p:spPr/>
        <p:txBody>
          <a:bodyPr/>
          <a:lstStyle/>
          <a:p>
            <a:r>
              <a:rPr lang="en-US" sz="4000" dirty="0" smtClean="0"/>
              <a:t>K-6 Literacy Academy </a:t>
            </a:r>
            <a:endParaRPr lang="en-US" sz="4000" dirty="0"/>
          </a:p>
        </p:txBody>
      </p:sp>
      <p:sp>
        <p:nvSpPr>
          <p:cNvPr id="8" name="Subtitle 7"/>
          <p:cNvSpPr>
            <a:spLocks noGrp="1"/>
          </p:cNvSpPr>
          <p:nvPr>
            <p:ph type="subTitle" idx="1"/>
          </p:nvPr>
        </p:nvSpPr>
        <p:spPr/>
        <p:txBody>
          <a:bodyPr>
            <a:normAutofit/>
          </a:bodyPr>
          <a:lstStyle/>
          <a:p>
            <a:r>
              <a:rPr lang="en-US" sz="2400" dirty="0" smtClean="0"/>
              <a:t>June 14, 2011</a:t>
            </a:r>
            <a:endParaRPr lang="en-US" sz="2400" dirty="0"/>
          </a:p>
        </p:txBody>
      </p:sp>
    </p:spTree>
    <p:extLst>
      <p:ext uri="{BB962C8B-B14F-4D97-AF65-F5344CB8AC3E}">
        <p14:creationId xmlns:p14="http://schemas.microsoft.com/office/powerpoint/2010/main" val="218196887"/>
      </p:ext>
    </p:extLst>
  </p:cSld>
  <p:clrMapOvr>
    <a:masterClrMapping/>
  </p:clrMapOvr>
  <p:transition spd="med">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fontScale="85000" lnSpcReduction="20000"/>
          </a:bodyPr>
          <a:lstStyle/>
          <a:p>
            <a:pPr marL="457200" indent="-457200">
              <a:buFont typeface="Arial" pitchFamily="34" charset="0"/>
              <a:buChar char="•"/>
            </a:pPr>
            <a:r>
              <a:rPr lang="en-US" dirty="0">
                <a:ea typeface="ＭＳ Ｐゴシック" pitchFamily="-108" charset="-128"/>
              </a:rPr>
              <a:t>To help students learn high-utility words found </a:t>
            </a:r>
            <a:br>
              <a:rPr lang="en-US" dirty="0">
                <a:ea typeface="ＭＳ Ｐゴシック" pitchFamily="-108" charset="-128"/>
              </a:rPr>
            </a:br>
            <a:r>
              <a:rPr lang="en-US" dirty="0">
                <a:ea typeface="ＭＳ Ｐゴシック" pitchFamily="-108" charset="-128"/>
              </a:rPr>
              <a:t>in the </a:t>
            </a:r>
            <a:r>
              <a:rPr lang="en-US" i="1" dirty="0">
                <a:ea typeface="ＭＳ Ｐゴシック" pitchFamily="-108" charset="-128"/>
              </a:rPr>
              <a:t>Making Meaning</a:t>
            </a:r>
            <a:r>
              <a:rPr lang="en-US" dirty="0">
                <a:ea typeface="ＭＳ Ｐゴシック" pitchFamily="-108" charset="-128"/>
              </a:rPr>
              <a:t> read-aloud texts</a:t>
            </a:r>
          </a:p>
          <a:p>
            <a:pPr marL="457200" indent="-457200">
              <a:buFont typeface="Arial" pitchFamily="34" charset="0"/>
              <a:buChar char="•"/>
            </a:pPr>
            <a:endParaRPr lang="en-US" sz="1800" dirty="0">
              <a:ea typeface="ＭＳ Ｐゴシック" pitchFamily="-108" charset="-128"/>
            </a:endParaRPr>
          </a:p>
          <a:p>
            <a:pPr marL="457200" indent="-457200">
              <a:buFont typeface="Arial" pitchFamily="34" charset="0"/>
              <a:buChar char="•"/>
            </a:pPr>
            <a:r>
              <a:rPr lang="en-US" dirty="0">
                <a:ea typeface="ＭＳ Ｐゴシック" pitchFamily="-108" charset="-128"/>
              </a:rPr>
              <a:t>To give students multiple opportunities to use </a:t>
            </a:r>
            <a:br>
              <a:rPr lang="en-US" dirty="0">
                <a:ea typeface="ＭＳ Ｐゴシック" pitchFamily="-108" charset="-128"/>
              </a:rPr>
            </a:br>
            <a:r>
              <a:rPr lang="en-US" dirty="0">
                <a:ea typeface="ＭＳ Ｐゴシック" pitchFamily="-108" charset="-128"/>
              </a:rPr>
              <a:t>the words they learn in context, so they will </a:t>
            </a:r>
            <a:br>
              <a:rPr lang="en-US" dirty="0">
                <a:ea typeface="ＭＳ Ｐゴシック" pitchFamily="-108" charset="-128"/>
              </a:rPr>
            </a:br>
            <a:r>
              <a:rPr lang="en-US" dirty="0">
                <a:ea typeface="ＭＳ Ｐゴシック" pitchFamily="-108" charset="-128"/>
              </a:rPr>
              <a:t>be more likely to integrate the words into their </a:t>
            </a:r>
            <a:br>
              <a:rPr lang="en-US" dirty="0">
                <a:ea typeface="ＭＳ Ｐゴシック" pitchFamily="-108" charset="-128"/>
              </a:rPr>
            </a:br>
            <a:r>
              <a:rPr lang="en-US" dirty="0">
                <a:ea typeface="ＭＳ Ｐゴシック" pitchFamily="-108" charset="-128"/>
              </a:rPr>
              <a:t>regular vocabulary and writing</a:t>
            </a:r>
          </a:p>
          <a:p>
            <a:pPr marL="457200" indent="-457200">
              <a:buFont typeface="Arial" pitchFamily="34" charset="0"/>
              <a:buChar char="•"/>
            </a:pPr>
            <a:endParaRPr lang="en-US" sz="1600" dirty="0">
              <a:ea typeface="ＭＳ Ｐゴシック" pitchFamily="-108" charset="-128"/>
            </a:endParaRPr>
          </a:p>
          <a:p>
            <a:pPr marL="457200" indent="-457200">
              <a:buFont typeface="Arial" pitchFamily="34" charset="0"/>
              <a:buChar char="•"/>
            </a:pPr>
            <a:r>
              <a:rPr lang="en-US" dirty="0">
                <a:ea typeface="ＭＳ Ｐゴシック" pitchFamily="-108" charset="-128"/>
              </a:rPr>
              <a:t>To teach students word-learning strategies to </a:t>
            </a:r>
            <a:br>
              <a:rPr lang="en-US" dirty="0">
                <a:ea typeface="ＭＳ Ｐゴシック" pitchFamily="-108" charset="-128"/>
              </a:rPr>
            </a:br>
            <a:r>
              <a:rPr lang="en-US" dirty="0">
                <a:ea typeface="ＭＳ Ｐゴシック" pitchFamily="-108" charset="-128"/>
              </a:rPr>
              <a:t>help them unlock word meanings when they </a:t>
            </a:r>
            <a:br>
              <a:rPr lang="en-US" dirty="0">
                <a:ea typeface="ＭＳ Ｐゴシック" pitchFamily="-108" charset="-128"/>
              </a:rPr>
            </a:br>
            <a:r>
              <a:rPr lang="en-US" dirty="0">
                <a:ea typeface="ＭＳ Ｐゴシック" pitchFamily="-108" charset="-128"/>
              </a:rPr>
              <a:t>read independently</a:t>
            </a:r>
          </a:p>
          <a:p>
            <a:endParaRPr lang="en-US" dirty="0"/>
          </a:p>
        </p:txBody>
      </p:sp>
      <p:sp>
        <p:nvSpPr>
          <p:cNvPr id="5" name="Title 4"/>
          <p:cNvSpPr>
            <a:spLocks noGrp="1"/>
          </p:cNvSpPr>
          <p:nvPr>
            <p:ph type="title"/>
          </p:nvPr>
        </p:nvSpPr>
        <p:spPr/>
        <p:txBody>
          <a:bodyPr/>
          <a:lstStyle/>
          <a:p>
            <a:r>
              <a:rPr lang="en-US" dirty="0" smtClean="0"/>
              <a:t>Goals of MM Vocabulary </a:t>
            </a:r>
            <a:endParaRPr lang="en-US" dirty="0"/>
          </a:p>
        </p:txBody>
      </p:sp>
    </p:spTree>
    <p:extLst>
      <p:ext uri="{BB962C8B-B14F-4D97-AF65-F5344CB8AC3E}">
        <p14:creationId xmlns:p14="http://schemas.microsoft.com/office/powerpoint/2010/main" val="8873181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algn="ctr"/>
            <a:r>
              <a:rPr lang="en-US" b="1" dirty="0" smtClean="0"/>
              <a:t>Why does Making Meaning introduce the vocabulary the way it does?</a:t>
            </a:r>
          </a:p>
          <a:p>
            <a:pPr algn="ctr"/>
            <a:endParaRPr lang="en-US" b="1" dirty="0"/>
          </a:p>
          <a:p>
            <a:pPr algn="ctr"/>
            <a:r>
              <a:rPr lang="en-US" sz="2800" dirty="0" smtClean="0"/>
              <a:t>Consider the difference between Making Meaning and Making Meaning Vocabulary in your discussion. </a:t>
            </a:r>
          </a:p>
          <a:p>
            <a:pPr algn="ctr"/>
            <a:endParaRPr lang="en-US" dirty="0"/>
          </a:p>
          <a:p>
            <a:pPr algn="ctr"/>
            <a:endParaRPr lang="en-US" dirty="0"/>
          </a:p>
        </p:txBody>
      </p:sp>
      <p:sp>
        <p:nvSpPr>
          <p:cNvPr id="5" name="Title 4"/>
          <p:cNvSpPr>
            <a:spLocks noGrp="1"/>
          </p:cNvSpPr>
          <p:nvPr>
            <p:ph type="title"/>
          </p:nvPr>
        </p:nvSpPr>
        <p:spPr/>
        <p:txBody>
          <a:bodyPr/>
          <a:lstStyle/>
          <a:p>
            <a:r>
              <a:rPr lang="en-US" dirty="0" smtClean="0"/>
              <a:t>Question!</a:t>
            </a:r>
            <a:endParaRPr lang="en-US" dirty="0"/>
          </a:p>
        </p:txBody>
      </p:sp>
    </p:spTree>
    <p:extLst>
      <p:ext uri="{BB962C8B-B14F-4D97-AF65-F5344CB8AC3E}">
        <p14:creationId xmlns:p14="http://schemas.microsoft.com/office/powerpoint/2010/main" val="21120593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marL="457200" indent="-457200">
              <a:buFont typeface="Arial" pitchFamily="34" charset="0"/>
              <a:buChar char="•"/>
            </a:pPr>
            <a:r>
              <a:rPr lang="en-US" dirty="0" smtClean="0"/>
              <a:t>To give students opportunity to write in different genres while providing the skills and strategies they need to become strong writers.</a:t>
            </a:r>
          </a:p>
          <a:p>
            <a:pPr marL="457200" indent="-457200">
              <a:buFont typeface="Arial" pitchFamily="34" charset="0"/>
              <a:buChar char="•"/>
            </a:pPr>
            <a:endParaRPr lang="en-US" sz="1400" dirty="0" smtClean="0"/>
          </a:p>
          <a:p>
            <a:pPr marL="457200" indent="-457200">
              <a:buFont typeface="Arial" pitchFamily="34" charset="0"/>
              <a:buChar char="•"/>
            </a:pPr>
            <a:r>
              <a:rPr lang="en-US" dirty="0" smtClean="0"/>
              <a:t>To provide opportunities for students to work together and to develop socially and ethically. </a:t>
            </a:r>
            <a:endParaRPr lang="en-US" dirty="0"/>
          </a:p>
        </p:txBody>
      </p:sp>
      <p:sp>
        <p:nvSpPr>
          <p:cNvPr id="5" name="Title 4"/>
          <p:cNvSpPr>
            <a:spLocks noGrp="1"/>
          </p:cNvSpPr>
          <p:nvPr>
            <p:ph type="title"/>
          </p:nvPr>
        </p:nvSpPr>
        <p:spPr/>
        <p:txBody>
          <a:bodyPr/>
          <a:lstStyle/>
          <a:p>
            <a:r>
              <a:rPr lang="en-US" dirty="0" smtClean="0"/>
              <a:t>Dual Goals of BAW</a:t>
            </a:r>
            <a:endParaRPr lang="en-US" dirty="0"/>
          </a:p>
        </p:txBody>
      </p:sp>
    </p:spTree>
    <p:extLst>
      <p:ext uri="{BB962C8B-B14F-4D97-AF65-F5344CB8AC3E}">
        <p14:creationId xmlns:p14="http://schemas.microsoft.com/office/powerpoint/2010/main" val="20743843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a:bodyPr>
          <a:lstStyle/>
          <a:p>
            <a:r>
              <a:rPr lang="en-US" dirty="0" smtClean="0">
                <a:solidFill>
                  <a:srgbClr val="FF6600"/>
                </a:solidFill>
              </a:rPr>
              <a:t>Explore Making Meaning, Making Meaning Vocabulary and Being a Writer…</a:t>
            </a:r>
          </a:p>
          <a:p>
            <a:endParaRPr lang="en-US" sz="800" dirty="0" smtClean="0"/>
          </a:p>
          <a:p>
            <a:r>
              <a:rPr lang="en-US" dirty="0" smtClean="0"/>
              <a:t>What do you notice about the lesson structure in each program?</a:t>
            </a:r>
          </a:p>
          <a:p>
            <a:endParaRPr lang="en-US" sz="800" dirty="0" smtClean="0"/>
          </a:p>
          <a:p>
            <a:r>
              <a:rPr lang="en-US" dirty="0" smtClean="0"/>
              <a:t>What is the importance of each part of the lesson for each program?</a:t>
            </a:r>
            <a:endParaRPr lang="en-US" dirty="0"/>
          </a:p>
        </p:txBody>
      </p:sp>
      <p:sp>
        <p:nvSpPr>
          <p:cNvPr id="5" name="Title 4"/>
          <p:cNvSpPr>
            <a:spLocks noGrp="1"/>
          </p:cNvSpPr>
          <p:nvPr>
            <p:ph type="title"/>
          </p:nvPr>
        </p:nvSpPr>
        <p:spPr/>
        <p:txBody>
          <a:bodyPr/>
          <a:lstStyle/>
          <a:p>
            <a:r>
              <a:rPr lang="en-US" dirty="0" smtClean="0"/>
              <a:t>The Importance of Lesson Structure</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endParaRPr lang="en-US" dirty="0"/>
          </a:p>
        </p:txBody>
      </p:sp>
      <p:sp>
        <p:nvSpPr>
          <p:cNvPr id="5" name="Title 4"/>
          <p:cNvSpPr>
            <a:spLocks noGrp="1"/>
          </p:cNvSpPr>
          <p:nvPr>
            <p:ph type="title"/>
          </p:nvPr>
        </p:nvSpPr>
        <p:spPr/>
        <p:txBody>
          <a:bodyPr/>
          <a:lstStyle/>
          <a:p>
            <a:r>
              <a:rPr lang="en-US" dirty="0" smtClean="0"/>
              <a:t>Watch This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algn="ctr"/>
            <a:r>
              <a:rPr lang="en-US" dirty="0" smtClean="0"/>
              <a:t>Even if we are equipped with strong lessons plans, if they are poorly executed, we will not have a positive impact on our     student’s learning.</a:t>
            </a:r>
          </a:p>
          <a:p>
            <a:pPr algn="ctr"/>
            <a:endParaRPr lang="en-US" dirty="0"/>
          </a:p>
          <a:p>
            <a:pPr algn="r"/>
            <a:r>
              <a:rPr lang="en-US" dirty="0" smtClean="0"/>
              <a:t>Peter </a:t>
            </a:r>
            <a:r>
              <a:rPr lang="en-US" dirty="0" err="1" smtClean="0"/>
              <a:t>Brunn</a:t>
            </a:r>
            <a:r>
              <a:rPr lang="en-US" dirty="0" smtClean="0"/>
              <a:t> </a:t>
            </a:r>
            <a:endParaRPr lang="en-US" dirty="0"/>
          </a:p>
        </p:txBody>
      </p:sp>
      <p:sp>
        <p:nvSpPr>
          <p:cNvPr id="5" name="Title 4"/>
          <p:cNvSpPr>
            <a:spLocks noGrp="1"/>
          </p:cNvSpPr>
          <p:nvPr>
            <p:ph type="title"/>
          </p:nvPr>
        </p:nvSpPr>
        <p:spPr/>
        <p:txBody>
          <a:bodyPr/>
          <a:lstStyle/>
          <a:p>
            <a:r>
              <a:rPr lang="en-US" dirty="0" smtClean="0"/>
              <a:t>Lesson Facilitation </a:t>
            </a:r>
            <a:endParaRPr lang="en-US" dirty="0"/>
          </a:p>
        </p:txBody>
      </p:sp>
    </p:spTree>
    <p:extLst>
      <p:ext uri="{BB962C8B-B14F-4D97-AF65-F5344CB8AC3E}">
        <p14:creationId xmlns:p14="http://schemas.microsoft.com/office/powerpoint/2010/main" val="36678242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98474" y="1295400"/>
            <a:ext cx="8416926" cy="4830764"/>
          </a:xfrm>
        </p:spPr>
        <p:txBody>
          <a:bodyPr>
            <a:normAutofit fontScale="77500" lnSpcReduction="20000"/>
          </a:bodyPr>
          <a:lstStyle/>
          <a:p>
            <a:pPr marL="457200" indent="-457200">
              <a:buFont typeface="Arial" pitchFamily="34" charset="0"/>
              <a:buChar char="•"/>
            </a:pPr>
            <a:r>
              <a:rPr lang="en-US" dirty="0" smtClean="0"/>
              <a:t>Embrace situations where students do not know the “right” answers (pg. 72-76)</a:t>
            </a:r>
          </a:p>
          <a:p>
            <a:pPr marL="457200" indent="-457200">
              <a:buFont typeface="Arial" pitchFamily="34" charset="0"/>
              <a:buChar char="•"/>
            </a:pPr>
            <a:r>
              <a:rPr lang="en-US" dirty="0" smtClean="0"/>
              <a:t>Listen to our students and explore strategies for being a good listener (pg. 77-81)</a:t>
            </a:r>
          </a:p>
          <a:p>
            <a:pPr marL="457200" indent="-457200">
              <a:buFont typeface="Arial" pitchFamily="34" charset="0"/>
              <a:buChar char="•"/>
            </a:pPr>
            <a:r>
              <a:rPr lang="en-US" dirty="0" smtClean="0"/>
              <a:t>Present ways to craft and deliver open-ended questions that encourage student thinking (pg. 81-83)</a:t>
            </a:r>
          </a:p>
          <a:p>
            <a:r>
              <a:rPr lang="en-US" dirty="0" smtClean="0">
                <a:solidFill>
                  <a:srgbClr val="FF6600"/>
                </a:solidFill>
              </a:rPr>
              <a:t>Select </a:t>
            </a:r>
            <a:r>
              <a:rPr lang="en-US" b="1" dirty="0" smtClean="0">
                <a:solidFill>
                  <a:srgbClr val="FF6600"/>
                </a:solidFill>
              </a:rPr>
              <a:t>one of the strategies </a:t>
            </a:r>
            <a:r>
              <a:rPr lang="en-US" dirty="0" smtClean="0">
                <a:solidFill>
                  <a:srgbClr val="FF6600"/>
                </a:solidFill>
              </a:rPr>
              <a:t>above to explore more deeply with your partner.</a:t>
            </a:r>
          </a:p>
          <a:p>
            <a:r>
              <a:rPr lang="en-US" dirty="0" smtClean="0">
                <a:solidFill>
                  <a:srgbClr val="FF6600"/>
                </a:solidFill>
              </a:rPr>
              <a:t>Discuss the </a:t>
            </a:r>
            <a:r>
              <a:rPr lang="en-US" b="1" dirty="0" smtClean="0">
                <a:solidFill>
                  <a:srgbClr val="FF6600"/>
                </a:solidFill>
              </a:rPr>
              <a:t>impact the facilitation strategy </a:t>
            </a:r>
            <a:r>
              <a:rPr lang="en-US" dirty="0" smtClean="0">
                <a:solidFill>
                  <a:srgbClr val="FF6600"/>
                </a:solidFill>
              </a:rPr>
              <a:t>could have on teaching and learning.</a:t>
            </a:r>
          </a:p>
          <a:p>
            <a:r>
              <a:rPr lang="en-US" b="1" dirty="0" smtClean="0">
                <a:solidFill>
                  <a:srgbClr val="FF6600"/>
                </a:solidFill>
              </a:rPr>
              <a:t>Be prepared to share.  </a:t>
            </a:r>
          </a:p>
        </p:txBody>
      </p:sp>
      <p:sp>
        <p:nvSpPr>
          <p:cNvPr id="5" name="Title 4"/>
          <p:cNvSpPr>
            <a:spLocks noGrp="1"/>
          </p:cNvSpPr>
          <p:nvPr>
            <p:ph type="title"/>
          </p:nvPr>
        </p:nvSpPr>
        <p:spPr/>
        <p:txBody>
          <a:bodyPr/>
          <a:lstStyle/>
          <a:p>
            <a:r>
              <a:rPr lang="en-US" dirty="0" smtClean="0"/>
              <a:t>Effective Lesson Facilitation</a:t>
            </a:r>
            <a:endParaRPr lang="en-US" dirty="0"/>
          </a:p>
        </p:txBody>
      </p:sp>
    </p:spTree>
    <p:extLst>
      <p:ext uri="{BB962C8B-B14F-4D97-AF65-F5344CB8AC3E}">
        <p14:creationId xmlns:p14="http://schemas.microsoft.com/office/powerpoint/2010/main" val="25016668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algn="ctr"/>
            <a:r>
              <a:rPr lang="en-US" b="1" dirty="0" smtClean="0"/>
              <a:t>What will I have to do differently in my planning and teaching so that I can effectively facilitate lessons?</a:t>
            </a:r>
            <a:endParaRPr lang="en-US" b="1" dirty="0"/>
          </a:p>
        </p:txBody>
      </p:sp>
      <p:sp>
        <p:nvSpPr>
          <p:cNvPr id="5" name="Title 4"/>
          <p:cNvSpPr>
            <a:spLocks noGrp="1"/>
          </p:cNvSpPr>
          <p:nvPr>
            <p:ph type="title"/>
          </p:nvPr>
        </p:nvSpPr>
        <p:spPr/>
        <p:txBody>
          <a:bodyPr/>
          <a:lstStyle/>
          <a:p>
            <a:r>
              <a:rPr lang="en-US" dirty="0" smtClean="0"/>
              <a:t>Question!</a:t>
            </a:r>
            <a:endParaRPr lang="en-US" dirty="0"/>
          </a:p>
        </p:txBody>
      </p:sp>
    </p:spTree>
    <p:extLst>
      <p:ext uri="{BB962C8B-B14F-4D97-AF65-F5344CB8AC3E}">
        <p14:creationId xmlns:p14="http://schemas.microsoft.com/office/powerpoint/2010/main" val="1267534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endParaRPr lang="en-US" dirty="0"/>
          </a:p>
        </p:txBody>
      </p:sp>
      <p:sp>
        <p:nvSpPr>
          <p:cNvPr id="5" name="Title 4"/>
          <p:cNvSpPr>
            <a:spLocks noGrp="1"/>
          </p:cNvSpPr>
          <p:nvPr>
            <p:ph type="title"/>
          </p:nvPr>
        </p:nvSpPr>
        <p:spPr/>
        <p:txBody>
          <a:bodyPr/>
          <a:lstStyle/>
          <a:p>
            <a:r>
              <a:rPr lang="en-US" dirty="0" smtClean="0"/>
              <a:t>Watch This	</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98474" y="1219200"/>
            <a:ext cx="8188326" cy="5105400"/>
          </a:xfrm>
        </p:spPr>
        <p:txBody>
          <a:bodyPr>
            <a:normAutofit fontScale="85000" lnSpcReduction="20000"/>
          </a:bodyPr>
          <a:lstStyle/>
          <a:p>
            <a:r>
              <a:rPr lang="en-US" b="1" dirty="0" smtClean="0">
                <a:solidFill>
                  <a:srgbClr val="FF6600"/>
                </a:solidFill>
              </a:rPr>
              <a:t>Skim and Scan</a:t>
            </a:r>
          </a:p>
          <a:p>
            <a:r>
              <a:rPr lang="en-US" b="1" dirty="0" smtClean="0">
                <a:solidFill>
                  <a:srgbClr val="FF6600"/>
                </a:solidFill>
              </a:rPr>
              <a:t>Discuss what each of these techniques may look like in your teaching.  </a:t>
            </a:r>
          </a:p>
          <a:p>
            <a:r>
              <a:rPr lang="en-US" b="1" dirty="0" smtClean="0">
                <a:solidFill>
                  <a:srgbClr val="FF6600"/>
                </a:solidFill>
              </a:rPr>
              <a:t>Chart your discussions.</a:t>
            </a:r>
            <a:endParaRPr lang="en-US" sz="100" dirty="0" smtClean="0">
              <a:solidFill>
                <a:srgbClr val="680BA9"/>
              </a:solidFill>
            </a:endParaRPr>
          </a:p>
          <a:p>
            <a:pPr marL="457200" indent="-457200">
              <a:buFont typeface="Arial" pitchFamily="34" charset="0"/>
              <a:buChar char="•"/>
            </a:pPr>
            <a:r>
              <a:rPr lang="en-US" dirty="0" smtClean="0"/>
              <a:t>Probe students thinking (pg. 84-85)</a:t>
            </a:r>
          </a:p>
          <a:p>
            <a:pPr marL="457200" indent="-457200">
              <a:buFont typeface="Arial" pitchFamily="34" charset="0"/>
              <a:buChar char="•"/>
            </a:pPr>
            <a:r>
              <a:rPr lang="en-US" dirty="0" smtClean="0"/>
              <a:t>Use wait time wisely (pg. 86)</a:t>
            </a:r>
          </a:p>
          <a:p>
            <a:pPr marL="457200" indent="-457200">
              <a:buFont typeface="Arial" pitchFamily="34" charset="0"/>
              <a:buChar char="•"/>
            </a:pPr>
            <a:r>
              <a:rPr lang="en-US" dirty="0" smtClean="0"/>
              <a:t>Connect student thinking (pg. 87)</a:t>
            </a:r>
          </a:p>
          <a:p>
            <a:pPr marL="457200" indent="-457200">
              <a:buFont typeface="Arial" pitchFamily="34" charset="0"/>
              <a:buChar char="•"/>
            </a:pPr>
            <a:r>
              <a:rPr lang="en-US" dirty="0" smtClean="0"/>
              <a:t>Use cooperative structures (pg. 88-89)</a:t>
            </a:r>
          </a:p>
          <a:p>
            <a:pPr marL="457200" indent="-457200">
              <a:buFont typeface="Arial" pitchFamily="34" charset="0"/>
              <a:buChar char="•"/>
            </a:pPr>
            <a:r>
              <a:rPr lang="en-US" dirty="0" smtClean="0"/>
              <a:t>Use nonjudgmental responses (pg. 89-90)</a:t>
            </a:r>
          </a:p>
          <a:p>
            <a:endParaRPr lang="en-US" dirty="0"/>
          </a:p>
        </p:txBody>
      </p:sp>
      <p:sp>
        <p:nvSpPr>
          <p:cNvPr id="5" name="Title 4"/>
          <p:cNvSpPr>
            <a:spLocks noGrp="1"/>
          </p:cNvSpPr>
          <p:nvPr>
            <p:ph type="title"/>
          </p:nvPr>
        </p:nvSpPr>
        <p:spPr/>
        <p:txBody>
          <a:bodyPr/>
          <a:lstStyle/>
          <a:p>
            <a:r>
              <a:rPr lang="en-US" dirty="0" smtClean="0"/>
              <a:t>Facilitation Techniques </a:t>
            </a:r>
            <a:endParaRPr lang="en-US" dirty="0"/>
          </a:p>
        </p:txBody>
      </p:sp>
    </p:spTree>
    <p:extLst>
      <p:ext uri="{BB962C8B-B14F-4D97-AF65-F5344CB8AC3E}">
        <p14:creationId xmlns:p14="http://schemas.microsoft.com/office/powerpoint/2010/main" val="31925279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idx="1"/>
          </p:nvPr>
        </p:nvSpPr>
        <p:spPr/>
        <p:txBody>
          <a:bodyPr/>
          <a:lstStyle/>
          <a:p>
            <a:endParaRPr lang="en-US" dirty="0" smtClean="0"/>
          </a:p>
          <a:p>
            <a:endParaRPr lang="en-US" dirty="0"/>
          </a:p>
        </p:txBody>
      </p:sp>
      <p:sp>
        <p:nvSpPr>
          <p:cNvPr id="25603" name="Rectangle 3"/>
          <p:cNvSpPr>
            <a:spLocks noGrp="1" noChangeArrowheads="1"/>
          </p:cNvSpPr>
          <p:nvPr>
            <p:ph type="title"/>
          </p:nvPr>
        </p:nvSpPr>
        <p:spPr/>
        <p:txBody>
          <a:bodyPr/>
          <a:lstStyle/>
          <a:p>
            <a:r>
              <a:rPr lang="en-US" dirty="0" smtClean="0"/>
              <a:t>  Guiding Principles</a:t>
            </a:r>
          </a:p>
        </p:txBody>
      </p:sp>
      <p:sp>
        <p:nvSpPr>
          <p:cNvPr id="25604" name="Text Box 6"/>
          <p:cNvSpPr txBox="1">
            <a:spLocks noChangeArrowheads="1"/>
          </p:cNvSpPr>
          <p:nvPr/>
        </p:nvSpPr>
        <p:spPr bwMode="auto">
          <a:xfrm>
            <a:off x="2482850" y="2871788"/>
            <a:ext cx="233363" cy="304800"/>
          </a:xfrm>
          <a:prstGeom prst="rect">
            <a:avLst/>
          </a:prstGeom>
          <a:noFill/>
          <a:ln w="9525">
            <a:noFill/>
            <a:miter lim="800000"/>
            <a:headEnd/>
            <a:tailEnd/>
          </a:ln>
        </p:spPr>
        <p:txBody>
          <a:bodyPr wrap="none">
            <a:prstTxWarp prst="textNoShape">
              <a:avLst/>
            </a:prstTxWarp>
            <a:spAutoFit/>
          </a:bodyPr>
          <a:lstStyle/>
          <a:p>
            <a:r>
              <a:rPr lang="en-US" sz="1400" dirty="0">
                <a:latin typeface="Arial" charset="0"/>
              </a:rPr>
              <a:t>.</a:t>
            </a:r>
          </a:p>
        </p:txBody>
      </p:sp>
      <p:grpSp>
        <p:nvGrpSpPr>
          <p:cNvPr id="2" name="Group 7"/>
          <p:cNvGrpSpPr>
            <a:grpSpLocks/>
          </p:cNvGrpSpPr>
          <p:nvPr/>
        </p:nvGrpSpPr>
        <p:grpSpPr bwMode="auto">
          <a:xfrm>
            <a:off x="1905000" y="2819400"/>
            <a:ext cx="5638800" cy="798513"/>
            <a:chOff x="1200" y="1728"/>
            <a:chExt cx="3552" cy="503"/>
          </a:xfrm>
        </p:grpSpPr>
        <p:sp>
          <p:nvSpPr>
            <p:cNvPr id="25611" name="Rectangle 8"/>
            <p:cNvSpPr>
              <a:spLocks noChangeArrowheads="1"/>
            </p:cNvSpPr>
            <p:nvPr/>
          </p:nvSpPr>
          <p:spPr bwMode="auto">
            <a:xfrm>
              <a:off x="1584" y="2039"/>
              <a:ext cx="3168" cy="192"/>
            </a:xfrm>
            <a:prstGeom prst="rect">
              <a:avLst/>
            </a:prstGeom>
            <a:noFill/>
            <a:ln w="9525">
              <a:noFill/>
              <a:miter lim="800000"/>
              <a:headEnd/>
              <a:tailEnd/>
            </a:ln>
          </p:spPr>
          <p:txBody>
            <a:bodyPr>
              <a:prstTxWarp prst="textNoShape">
                <a:avLst/>
              </a:prstTxWarp>
              <a:spAutoFit/>
            </a:bodyPr>
            <a:lstStyle/>
            <a:p>
              <a:endParaRPr lang="en-US" sz="1400" dirty="0">
                <a:latin typeface="Arial" charset="0"/>
              </a:endParaRPr>
            </a:p>
          </p:txBody>
        </p:sp>
        <p:sp>
          <p:nvSpPr>
            <p:cNvPr id="25612" name="Text Box 9"/>
            <p:cNvSpPr txBox="1">
              <a:spLocks noChangeArrowheads="1"/>
            </p:cNvSpPr>
            <p:nvPr/>
          </p:nvSpPr>
          <p:spPr bwMode="auto">
            <a:xfrm>
              <a:off x="1200" y="1728"/>
              <a:ext cx="483" cy="192"/>
            </a:xfrm>
            <a:prstGeom prst="rect">
              <a:avLst/>
            </a:prstGeom>
            <a:noFill/>
            <a:ln w="9525">
              <a:noFill/>
              <a:miter lim="800000"/>
              <a:headEnd/>
              <a:tailEnd/>
            </a:ln>
          </p:spPr>
          <p:txBody>
            <a:bodyPr>
              <a:prstTxWarp prst="textNoShape">
                <a:avLst/>
              </a:prstTxWarp>
              <a:spAutoFit/>
            </a:bodyPr>
            <a:lstStyle/>
            <a:p>
              <a:endParaRPr lang="en-US" sz="1400" b="1" dirty="0">
                <a:latin typeface="Arial" charset="0"/>
              </a:endParaRPr>
            </a:p>
          </p:txBody>
        </p:sp>
      </p:grpSp>
      <p:sp>
        <p:nvSpPr>
          <p:cNvPr id="25606" name="Text Box 10"/>
          <p:cNvSpPr txBox="1">
            <a:spLocks noChangeArrowheads="1"/>
          </p:cNvSpPr>
          <p:nvPr/>
        </p:nvSpPr>
        <p:spPr bwMode="auto">
          <a:xfrm>
            <a:off x="647700" y="1674076"/>
            <a:ext cx="8191500" cy="4585871"/>
          </a:xfrm>
          <a:prstGeom prst="rect">
            <a:avLst/>
          </a:prstGeom>
          <a:noFill/>
          <a:ln w="9525">
            <a:noFill/>
            <a:miter lim="800000"/>
            <a:headEnd/>
            <a:tailEnd/>
          </a:ln>
        </p:spPr>
        <p:txBody>
          <a:bodyPr wrap="square">
            <a:prstTxWarp prst="textNoShape">
              <a:avLst/>
            </a:prstTxWarp>
            <a:spAutoFit/>
          </a:bodyPr>
          <a:lstStyle/>
          <a:p>
            <a:pPr marL="393700" lvl="1" indent="-334963">
              <a:spcBef>
                <a:spcPct val="30000"/>
              </a:spcBef>
              <a:buClr>
                <a:srgbClr val="660066"/>
              </a:buClr>
              <a:buFont typeface="Times" charset="0"/>
              <a:buChar char="•"/>
            </a:pPr>
            <a:r>
              <a:rPr lang="en-US" sz="2600" dirty="0">
                <a:latin typeface="Candara"/>
                <a:cs typeface="Candara"/>
              </a:rPr>
              <a:t>Build on intrinsic motivation in learners.</a:t>
            </a:r>
          </a:p>
          <a:p>
            <a:pPr marL="393700" lvl="1" indent="-334963">
              <a:spcBef>
                <a:spcPct val="30000"/>
              </a:spcBef>
              <a:buClr>
                <a:srgbClr val="660066"/>
              </a:buClr>
              <a:buFont typeface="Times" charset="0"/>
              <a:buChar char="•"/>
            </a:pPr>
            <a:r>
              <a:rPr lang="en-US" sz="2600" dirty="0">
                <a:latin typeface="Candara"/>
                <a:cs typeface="Candara"/>
              </a:rPr>
              <a:t>Build an inclusive learning community.</a:t>
            </a:r>
          </a:p>
          <a:p>
            <a:pPr marL="393700" lvl="1" indent="-334963">
              <a:spcBef>
                <a:spcPct val="30000"/>
              </a:spcBef>
              <a:buClr>
                <a:srgbClr val="660066"/>
              </a:buClr>
              <a:buFont typeface="Times" charset="0"/>
              <a:buChar char="•"/>
            </a:pPr>
            <a:r>
              <a:rPr lang="en-US" sz="2600" dirty="0">
                <a:latin typeface="Candara"/>
                <a:cs typeface="Candara"/>
              </a:rPr>
              <a:t>Integrate academics with social and ethical learning.</a:t>
            </a:r>
          </a:p>
          <a:p>
            <a:pPr marL="393700" lvl="1" indent="-334963">
              <a:spcBef>
                <a:spcPct val="30000"/>
              </a:spcBef>
              <a:buClr>
                <a:srgbClr val="660066"/>
              </a:buClr>
              <a:buFont typeface="Times" charset="0"/>
              <a:buChar char="•"/>
            </a:pPr>
            <a:r>
              <a:rPr lang="en-US" sz="2600" dirty="0">
                <a:latin typeface="Candara"/>
                <a:cs typeface="Candara"/>
              </a:rPr>
              <a:t>Set up the learning situation so learners do the thinking. </a:t>
            </a:r>
          </a:p>
          <a:p>
            <a:pPr marL="393700" lvl="1" indent="-334963">
              <a:spcBef>
                <a:spcPct val="30000"/>
              </a:spcBef>
              <a:buClr>
                <a:srgbClr val="660066"/>
              </a:buClr>
              <a:buFont typeface="Times" charset="0"/>
              <a:buChar char="•"/>
            </a:pPr>
            <a:r>
              <a:rPr lang="en-US" sz="2600" dirty="0">
                <a:latin typeface="Candara"/>
                <a:cs typeface="Candara"/>
              </a:rPr>
              <a:t>Provide intellectual rigor and accessibility.</a:t>
            </a:r>
          </a:p>
          <a:p>
            <a:pPr marL="393700" lvl="1" indent="-334963">
              <a:spcBef>
                <a:spcPct val="30000"/>
              </a:spcBef>
              <a:buClr>
                <a:srgbClr val="660066"/>
              </a:buClr>
              <a:buFont typeface="Times" charset="0"/>
              <a:buChar char="•"/>
            </a:pPr>
            <a:r>
              <a:rPr lang="en-US" sz="2600" dirty="0">
                <a:latin typeface="Candara"/>
                <a:cs typeface="Candara"/>
              </a:rPr>
              <a:t>Advance teacher practice.</a:t>
            </a:r>
          </a:p>
          <a:p>
            <a:pPr marL="457200" indent="-457200">
              <a:buFont typeface="Arial" charset="0"/>
              <a:buNone/>
            </a:pPr>
            <a:endParaRPr lang="en-US" sz="2000" dirty="0">
              <a:solidFill>
                <a:srgbClr val="680BA9"/>
              </a:solidFill>
              <a:latin typeface="Arial" charset="0"/>
            </a:endParaRPr>
          </a:p>
          <a:p>
            <a:pPr marL="457200" indent="-457200">
              <a:lnSpc>
                <a:spcPct val="75000"/>
              </a:lnSpc>
              <a:buFont typeface="Arial" charset="0"/>
              <a:buChar char="•"/>
            </a:pPr>
            <a:endParaRPr lang="en-US" sz="2000" dirty="0">
              <a:latin typeface="Arial" charset="0"/>
            </a:endParaRPr>
          </a:p>
          <a:p>
            <a:pPr marL="457200" indent="-457200">
              <a:lnSpc>
                <a:spcPct val="75000"/>
              </a:lnSpc>
              <a:buFont typeface="Arial" charset="0"/>
              <a:buChar char="•"/>
            </a:pPr>
            <a:endParaRPr lang="en-US" sz="2000" b="1" dirty="0">
              <a:latin typeface="Arial" charset="0"/>
            </a:endParaRPr>
          </a:p>
          <a:p>
            <a:pPr marL="457200" indent="-457200">
              <a:lnSpc>
                <a:spcPct val="75000"/>
              </a:lnSpc>
              <a:buFont typeface="Arial" charset="0"/>
              <a:buChar char="•"/>
            </a:pPr>
            <a:endParaRPr lang="en-US" sz="1400" dirty="0">
              <a:latin typeface="Arial" charset="0"/>
            </a:endParaRPr>
          </a:p>
          <a:p>
            <a:pPr marL="457200" indent="-457200">
              <a:lnSpc>
                <a:spcPct val="75000"/>
              </a:lnSpc>
              <a:buFont typeface="Arial" charset="0"/>
              <a:buNone/>
            </a:pPr>
            <a:endParaRPr lang="en-US" sz="1400" dirty="0">
              <a:latin typeface="Arial" charset="0"/>
            </a:endParaRPr>
          </a:p>
        </p:txBody>
      </p:sp>
      <p:grpSp>
        <p:nvGrpSpPr>
          <p:cNvPr id="3" name="Group 11"/>
          <p:cNvGrpSpPr>
            <a:grpSpLocks/>
          </p:cNvGrpSpPr>
          <p:nvPr/>
        </p:nvGrpSpPr>
        <p:grpSpPr bwMode="auto">
          <a:xfrm>
            <a:off x="1828800" y="3352800"/>
            <a:ext cx="6553200" cy="815975"/>
            <a:chOff x="1200" y="1728"/>
            <a:chExt cx="3552" cy="496"/>
          </a:xfrm>
        </p:grpSpPr>
        <p:sp>
          <p:nvSpPr>
            <p:cNvPr id="25609" name="Rectangle 12"/>
            <p:cNvSpPr>
              <a:spLocks noChangeArrowheads="1"/>
            </p:cNvSpPr>
            <p:nvPr/>
          </p:nvSpPr>
          <p:spPr bwMode="auto">
            <a:xfrm>
              <a:off x="1584" y="2039"/>
              <a:ext cx="3168" cy="185"/>
            </a:xfrm>
            <a:prstGeom prst="rect">
              <a:avLst/>
            </a:prstGeom>
            <a:noFill/>
            <a:ln w="9525">
              <a:noFill/>
              <a:miter lim="800000"/>
              <a:headEnd/>
              <a:tailEnd/>
            </a:ln>
          </p:spPr>
          <p:txBody>
            <a:bodyPr>
              <a:prstTxWarp prst="textNoShape">
                <a:avLst/>
              </a:prstTxWarp>
              <a:spAutoFit/>
            </a:bodyPr>
            <a:lstStyle/>
            <a:p>
              <a:endParaRPr lang="en-US" sz="1400" dirty="0">
                <a:latin typeface="Arial" charset="0"/>
              </a:endParaRPr>
            </a:p>
          </p:txBody>
        </p:sp>
        <p:sp>
          <p:nvSpPr>
            <p:cNvPr id="25610" name="Text Box 13"/>
            <p:cNvSpPr txBox="1">
              <a:spLocks noChangeArrowheads="1"/>
            </p:cNvSpPr>
            <p:nvPr/>
          </p:nvSpPr>
          <p:spPr bwMode="auto">
            <a:xfrm>
              <a:off x="1200" y="1728"/>
              <a:ext cx="483" cy="185"/>
            </a:xfrm>
            <a:prstGeom prst="rect">
              <a:avLst/>
            </a:prstGeom>
            <a:noFill/>
            <a:ln w="9525">
              <a:noFill/>
              <a:miter lim="800000"/>
              <a:headEnd/>
              <a:tailEnd/>
            </a:ln>
          </p:spPr>
          <p:txBody>
            <a:bodyPr>
              <a:prstTxWarp prst="textNoShape">
                <a:avLst/>
              </a:prstTxWarp>
              <a:spAutoFit/>
            </a:bodyPr>
            <a:lstStyle/>
            <a:p>
              <a:endParaRPr lang="en-US" sz="1400" b="1" dirty="0">
                <a:latin typeface="Arial" charset="0"/>
              </a:endParaRPr>
            </a:p>
          </p:txBody>
        </p:sp>
      </p:grpSp>
      <p:pic>
        <p:nvPicPr>
          <p:cNvPr id="25608" name="Picture 13"/>
          <p:cNvPicPr>
            <a:picLocks noChangeAspect="1"/>
          </p:cNvPicPr>
          <p:nvPr/>
        </p:nvPicPr>
        <p:blipFill>
          <a:blip r:embed="rId3"/>
          <a:srcRect/>
          <a:stretch>
            <a:fillRect/>
          </a:stretch>
        </p:blipFill>
        <p:spPr bwMode="auto">
          <a:xfrm>
            <a:off x="5176944" y="4643552"/>
            <a:ext cx="3598863" cy="2024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98474" y="1295400"/>
            <a:ext cx="8188326" cy="4830764"/>
          </a:xfrm>
        </p:spPr>
        <p:txBody>
          <a:bodyPr>
            <a:normAutofit/>
          </a:bodyPr>
          <a:lstStyle/>
          <a:p>
            <a:r>
              <a:rPr lang="en-US" dirty="0" smtClean="0">
                <a:solidFill>
                  <a:srgbClr val="FF6600"/>
                </a:solidFill>
              </a:rPr>
              <a:t>Consider your discussions about the facilitation techniques.</a:t>
            </a:r>
            <a:endParaRPr lang="en-US" sz="1100" dirty="0" smtClean="0"/>
          </a:p>
          <a:p>
            <a:pPr marL="457200" indent="-457200">
              <a:buFont typeface="Arial" pitchFamily="34" charset="0"/>
              <a:buChar char="•"/>
            </a:pPr>
            <a:r>
              <a:rPr lang="en-US" dirty="0" smtClean="0"/>
              <a:t>Review the MM, MMV, and BAW Teacher’s Manuals.  </a:t>
            </a:r>
          </a:p>
          <a:p>
            <a:pPr marL="457200" indent="-457200">
              <a:buFont typeface="Arial" pitchFamily="34" charset="0"/>
              <a:buChar char="•"/>
            </a:pPr>
            <a:r>
              <a:rPr lang="en-US" dirty="0" smtClean="0"/>
              <a:t>Look for evidence of the facilitation techniques</a:t>
            </a:r>
          </a:p>
          <a:p>
            <a:pPr marL="457200" indent="-457200">
              <a:buFont typeface="Arial" pitchFamily="34" charset="0"/>
              <a:buChar char="•"/>
            </a:pPr>
            <a:r>
              <a:rPr lang="en-US" dirty="0" smtClean="0"/>
              <a:t>Discuss why these are important to the power of the lesson.</a:t>
            </a:r>
            <a:endParaRPr lang="en-US" dirty="0"/>
          </a:p>
        </p:txBody>
      </p:sp>
      <p:sp>
        <p:nvSpPr>
          <p:cNvPr id="5" name="Title 4"/>
          <p:cNvSpPr>
            <a:spLocks noGrp="1"/>
          </p:cNvSpPr>
          <p:nvPr>
            <p:ph type="title"/>
          </p:nvPr>
        </p:nvSpPr>
        <p:spPr/>
        <p:txBody>
          <a:bodyPr/>
          <a:lstStyle/>
          <a:p>
            <a:r>
              <a:rPr lang="en-US" dirty="0" smtClean="0"/>
              <a:t>Back to the Teacher’s Manuals</a:t>
            </a:r>
            <a:endParaRPr lang="en-US" dirty="0"/>
          </a:p>
        </p:txBody>
      </p:sp>
    </p:spTree>
    <p:extLst>
      <p:ext uri="{BB962C8B-B14F-4D97-AF65-F5344CB8AC3E}">
        <p14:creationId xmlns:p14="http://schemas.microsoft.com/office/powerpoint/2010/main" val="21735620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98474" y="1295400"/>
            <a:ext cx="8340726" cy="5105400"/>
          </a:xfrm>
        </p:spPr>
        <p:txBody>
          <a:bodyPr>
            <a:normAutofit lnSpcReduction="10000"/>
          </a:bodyPr>
          <a:lstStyle/>
          <a:p>
            <a:r>
              <a:rPr lang="en-US" dirty="0" smtClean="0">
                <a:solidFill>
                  <a:srgbClr val="FF6600"/>
                </a:solidFill>
              </a:rPr>
              <a:t>Select either MM or BAW.</a:t>
            </a:r>
            <a:endParaRPr lang="en-US" sz="865" dirty="0" smtClean="0"/>
          </a:p>
          <a:p>
            <a:pPr marL="457200" indent="-457200">
              <a:buFont typeface="Arial" pitchFamily="34" charset="0"/>
              <a:buChar char="•"/>
            </a:pPr>
            <a:r>
              <a:rPr lang="en-US" dirty="0" smtClean="0"/>
              <a:t>Read the first week of lessons.</a:t>
            </a:r>
          </a:p>
          <a:p>
            <a:pPr marL="457200" indent="-457200">
              <a:buFont typeface="Arial" pitchFamily="34" charset="0"/>
              <a:buChar char="•"/>
            </a:pPr>
            <a:r>
              <a:rPr lang="en-US" dirty="0" smtClean="0"/>
              <a:t>Mark places in the manual where the facilitation techniques are already included.</a:t>
            </a:r>
          </a:p>
          <a:p>
            <a:pPr marL="457200" indent="-457200">
              <a:buFont typeface="Arial" pitchFamily="34" charset="0"/>
              <a:buChar char="•"/>
            </a:pPr>
            <a:r>
              <a:rPr lang="en-US" dirty="0" smtClean="0"/>
              <a:t>Mark places where there is opportunity to use the facilitation techniques…</a:t>
            </a:r>
          </a:p>
          <a:p>
            <a:pPr marL="1092200" lvl="1" indent="-457200">
              <a:buFont typeface="Arial" pitchFamily="34" charset="0"/>
              <a:buChar char="•"/>
            </a:pPr>
            <a:r>
              <a:rPr lang="en-US" dirty="0" smtClean="0"/>
              <a:t>Which would you use?</a:t>
            </a:r>
          </a:p>
          <a:p>
            <a:pPr marL="1092200" lvl="1" indent="-457200">
              <a:buFont typeface="Arial" pitchFamily="34" charset="0"/>
              <a:buChar char="•"/>
            </a:pPr>
            <a:r>
              <a:rPr lang="en-US" dirty="0" smtClean="0"/>
              <a:t>What would that look like?</a:t>
            </a:r>
          </a:p>
          <a:p>
            <a:pPr marL="457200" indent="-457200">
              <a:buFont typeface="Arial" pitchFamily="34" charset="0"/>
              <a:buChar char="•"/>
            </a:pPr>
            <a:endParaRPr lang="en-US" dirty="0" smtClean="0"/>
          </a:p>
        </p:txBody>
      </p:sp>
      <p:sp>
        <p:nvSpPr>
          <p:cNvPr id="5" name="Title 4"/>
          <p:cNvSpPr>
            <a:spLocks noGrp="1"/>
          </p:cNvSpPr>
          <p:nvPr>
            <p:ph type="title"/>
          </p:nvPr>
        </p:nvSpPr>
        <p:spPr/>
        <p:txBody>
          <a:bodyPr/>
          <a:lstStyle/>
          <a:p>
            <a:r>
              <a:rPr lang="en-US" dirty="0" smtClean="0"/>
              <a:t>Let’s Dig Deeper</a:t>
            </a:r>
            <a:endParaRPr lang="en-US" dirty="0"/>
          </a:p>
        </p:txBody>
      </p:sp>
    </p:spTree>
    <p:extLst>
      <p:ext uri="{BB962C8B-B14F-4D97-AF65-F5344CB8AC3E}">
        <p14:creationId xmlns:p14="http://schemas.microsoft.com/office/powerpoint/2010/main" val="21735620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algn="ctr"/>
            <a:r>
              <a:rPr lang="en-US" b="1" dirty="0" smtClean="0"/>
              <a:t>Why is wait time such a powerful facilitation tool?</a:t>
            </a:r>
          </a:p>
          <a:p>
            <a:pPr algn="ctr"/>
            <a:endParaRPr lang="en-US" b="1" dirty="0" smtClean="0"/>
          </a:p>
          <a:p>
            <a:pPr algn="ctr"/>
            <a:r>
              <a:rPr lang="en-US" sz="2800" dirty="0" smtClean="0"/>
              <a:t>What does it look like in a lesson?</a:t>
            </a:r>
          </a:p>
          <a:p>
            <a:pPr algn="ctr"/>
            <a:r>
              <a:rPr lang="en-US" sz="2800" dirty="0" smtClean="0"/>
              <a:t>What do the students need to do?</a:t>
            </a:r>
          </a:p>
          <a:p>
            <a:endParaRPr lang="en-US" dirty="0"/>
          </a:p>
          <a:p>
            <a:endParaRPr lang="en-US" dirty="0"/>
          </a:p>
        </p:txBody>
      </p:sp>
      <p:sp>
        <p:nvSpPr>
          <p:cNvPr id="5" name="Title 4"/>
          <p:cNvSpPr>
            <a:spLocks noGrp="1"/>
          </p:cNvSpPr>
          <p:nvPr>
            <p:ph type="title"/>
          </p:nvPr>
        </p:nvSpPr>
        <p:spPr/>
        <p:txBody>
          <a:bodyPr/>
          <a:lstStyle/>
          <a:p>
            <a:r>
              <a:rPr lang="en-US" smtClean="0"/>
              <a:t>Question</a:t>
            </a:r>
            <a:r>
              <a:rPr lang="en-US" dirty="0" smtClean="0"/>
              <a:t>!</a:t>
            </a:r>
            <a:endParaRPr lang="en-US" dirty="0"/>
          </a:p>
        </p:txBody>
      </p:sp>
    </p:spTree>
    <p:extLst>
      <p:ext uri="{BB962C8B-B14F-4D97-AF65-F5344CB8AC3E}">
        <p14:creationId xmlns:p14="http://schemas.microsoft.com/office/powerpoint/2010/main" val="220510262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lnSpcReduction="10000"/>
          </a:bodyPr>
          <a:lstStyle/>
          <a:p>
            <a:r>
              <a:rPr lang="en-US" dirty="0" smtClean="0">
                <a:solidFill>
                  <a:srgbClr val="FF6600"/>
                </a:solidFill>
              </a:rPr>
              <a:t>Review the K-6 Unit Planning Guide for Reader’s Workshop and Writer’s Workshop.</a:t>
            </a:r>
          </a:p>
          <a:p>
            <a:endParaRPr lang="en-US" sz="100" dirty="0" smtClean="0"/>
          </a:p>
          <a:p>
            <a:r>
              <a:rPr lang="en-US" dirty="0" smtClean="0"/>
              <a:t>Discus how using the planning guide will reflect…</a:t>
            </a:r>
          </a:p>
          <a:p>
            <a:pPr marL="514350" indent="-514350">
              <a:buFont typeface="+mj-lt"/>
              <a:buAutoNum type="arabicPeriod"/>
            </a:pPr>
            <a:r>
              <a:rPr lang="en-US" dirty="0" smtClean="0"/>
              <a:t>The criteria for effective lessons </a:t>
            </a:r>
            <a:r>
              <a:rPr lang="en-US" sz="2400" dirty="0" smtClean="0"/>
              <a:t>(sl. 4)</a:t>
            </a:r>
          </a:p>
          <a:p>
            <a:pPr marL="514350" indent="-514350">
              <a:buFont typeface="+mj-lt"/>
              <a:buAutoNum type="arabicPeriod"/>
            </a:pPr>
            <a:r>
              <a:rPr lang="en-US" dirty="0" smtClean="0"/>
              <a:t>The predictable lesson structure </a:t>
            </a:r>
            <a:r>
              <a:rPr lang="en-US" sz="2400" dirty="0" smtClean="0"/>
              <a:t>(sl. 5)</a:t>
            </a:r>
          </a:p>
          <a:p>
            <a:pPr marL="514350" indent="-514350">
              <a:buFont typeface="+mj-lt"/>
              <a:buAutoNum type="arabicPeriod"/>
            </a:pPr>
            <a:r>
              <a:rPr lang="en-US" dirty="0" smtClean="0"/>
              <a:t>The facilitation techniques </a:t>
            </a:r>
            <a:r>
              <a:rPr lang="en-US" sz="2400" dirty="0" smtClean="0"/>
              <a:t>(sl. 16)</a:t>
            </a:r>
          </a:p>
        </p:txBody>
      </p:sp>
      <p:sp>
        <p:nvSpPr>
          <p:cNvPr id="5" name="Title 4"/>
          <p:cNvSpPr>
            <a:spLocks noGrp="1"/>
          </p:cNvSpPr>
          <p:nvPr>
            <p:ph type="title"/>
          </p:nvPr>
        </p:nvSpPr>
        <p:spPr/>
        <p:txBody>
          <a:bodyPr/>
          <a:lstStyle/>
          <a:p>
            <a:r>
              <a:rPr lang="en-US" dirty="0" smtClean="0"/>
              <a:t>Planning </a:t>
            </a:r>
            <a:endParaRPr lang="en-US" dirty="0"/>
          </a:p>
        </p:txBody>
      </p:sp>
    </p:spTree>
    <p:extLst>
      <p:ext uri="{BB962C8B-B14F-4D97-AF65-F5344CB8AC3E}">
        <p14:creationId xmlns:p14="http://schemas.microsoft.com/office/powerpoint/2010/main" val="30601719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 Closer Look Reflection	</a:t>
            </a:r>
            <a:endParaRPr lang="en-US" dirty="0"/>
          </a:p>
        </p:txBody>
      </p:sp>
      <p:sp>
        <p:nvSpPr>
          <p:cNvPr id="6" name="Content Placeholder 5"/>
          <p:cNvSpPr>
            <a:spLocks noGrp="1"/>
          </p:cNvSpPr>
          <p:nvPr>
            <p:ph type="body" sz="quarter" idx="13"/>
          </p:nvPr>
        </p:nvSpPr>
        <p:spPr/>
        <p:txBody>
          <a:bodyPr/>
          <a:lstStyle/>
          <a:p>
            <a:r>
              <a:rPr lang="en-US" b="1" dirty="0" smtClean="0">
                <a:solidFill>
                  <a:srgbClr val="FF6600"/>
                </a:solidFill>
              </a:rPr>
              <a:t>Exit Slip</a:t>
            </a:r>
          </a:p>
          <a:p>
            <a:endParaRPr lang="en-US" sz="900" dirty="0"/>
          </a:p>
          <a:p>
            <a:r>
              <a:rPr lang="en-US" dirty="0" smtClean="0"/>
              <a:t>As we took a closer look at the DSC materials, what implications for teaching and learning are you going to continue to think about as you plan for next school year?</a:t>
            </a:r>
            <a:endParaRPr lang="en-US" dirty="0"/>
          </a:p>
        </p:txBody>
      </p:sp>
    </p:spTree>
    <p:extLst>
      <p:ext uri="{BB962C8B-B14F-4D97-AF65-F5344CB8AC3E}">
        <p14:creationId xmlns:p14="http://schemas.microsoft.com/office/powerpoint/2010/main" val="1802154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98474" y="1484372"/>
            <a:ext cx="8188326" cy="4840228"/>
          </a:xfrm>
        </p:spPr>
        <p:txBody>
          <a:bodyPr>
            <a:normAutofit/>
          </a:bodyPr>
          <a:lstStyle/>
          <a:p>
            <a:pPr algn="ctr"/>
            <a:r>
              <a:rPr lang="en-US" dirty="0" smtClean="0"/>
              <a:t>Good teachers make instruction look easy.  Sometimes is seems magical.  To many teachers, powerful teaching can even be a bit mysterious.  Powerful teaching is not easy and certainly does not come from magic</a:t>
            </a:r>
            <a:r>
              <a:rPr lang="en-US" b="1" dirty="0" smtClean="0"/>
              <a:t>.  </a:t>
            </a:r>
            <a:r>
              <a:rPr lang="en-US" dirty="0" smtClean="0">
                <a:solidFill>
                  <a:srgbClr val="FF6600"/>
                </a:solidFill>
              </a:rPr>
              <a:t>Powerful teaching is the result of </a:t>
            </a:r>
            <a:r>
              <a:rPr lang="en-US" b="1" dirty="0" smtClean="0">
                <a:solidFill>
                  <a:srgbClr val="FF6600"/>
                </a:solidFill>
              </a:rPr>
              <a:t>intentional teacher planning </a:t>
            </a:r>
            <a:r>
              <a:rPr lang="en-US" dirty="0" smtClean="0">
                <a:solidFill>
                  <a:srgbClr val="FF6600"/>
                </a:solidFill>
              </a:rPr>
              <a:t>and             </a:t>
            </a:r>
            <a:r>
              <a:rPr lang="en-US" b="1" dirty="0" smtClean="0">
                <a:solidFill>
                  <a:srgbClr val="FF6600"/>
                </a:solidFill>
              </a:rPr>
              <a:t>deep reflection</a:t>
            </a:r>
            <a:r>
              <a:rPr lang="en-US" dirty="0" smtClean="0">
                <a:solidFill>
                  <a:srgbClr val="FF6600"/>
                </a:solidFill>
              </a:rPr>
              <a:t>.  </a:t>
            </a:r>
          </a:p>
          <a:p>
            <a:pPr algn="r"/>
            <a:r>
              <a:rPr lang="en-US" dirty="0" smtClean="0"/>
              <a:t>Peter </a:t>
            </a:r>
            <a:r>
              <a:rPr lang="en-US" dirty="0" err="1" smtClean="0"/>
              <a:t>Brunn</a:t>
            </a:r>
            <a:endParaRPr lang="en-US" dirty="0"/>
          </a:p>
        </p:txBody>
      </p:sp>
      <p:sp>
        <p:nvSpPr>
          <p:cNvPr id="5" name="Title 4"/>
          <p:cNvSpPr>
            <a:spLocks noGrp="1"/>
          </p:cNvSpPr>
          <p:nvPr>
            <p:ph type="title"/>
          </p:nvPr>
        </p:nvSpPr>
        <p:spPr/>
        <p:txBody>
          <a:bodyPr/>
          <a:lstStyle/>
          <a:p>
            <a:r>
              <a:rPr lang="en-US" dirty="0" smtClean="0"/>
              <a:t>Before We </a:t>
            </a:r>
            <a:r>
              <a:rPr lang="en-US" dirty="0" smtClean="0"/>
              <a:t>Teach</a:t>
            </a:r>
            <a:endParaRPr lang="en-US" dirty="0"/>
          </a:p>
        </p:txBody>
      </p:sp>
    </p:spTree>
    <p:extLst>
      <p:ext uri="{BB962C8B-B14F-4D97-AF65-F5344CB8AC3E}">
        <p14:creationId xmlns:p14="http://schemas.microsoft.com/office/powerpoint/2010/main" val="3143915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Goals for this session…</a:t>
            </a:r>
            <a:endParaRPr lang="en-US" dirty="0"/>
          </a:p>
        </p:txBody>
      </p:sp>
      <p:sp>
        <p:nvSpPr>
          <p:cNvPr id="6" name="Content Placeholder 5"/>
          <p:cNvSpPr>
            <a:spLocks noGrp="1"/>
          </p:cNvSpPr>
          <p:nvPr>
            <p:ph type="body" sz="quarter" idx="13"/>
          </p:nvPr>
        </p:nvSpPr>
        <p:spPr/>
        <p:txBody>
          <a:bodyPr>
            <a:normAutofit fontScale="92500" lnSpcReduction="20000"/>
          </a:bodyPr>
          <a:lstStyle/>
          <a:p>
            <a:r>
              <a:rPr lang="en-US" dirty="0"/>
              <a:t>T</a:t>
            </a:r>
            <a:r>
              <a:rPr lang="en-US" dirty="0" smtClean="0"/>
              <a:t>o take a closer look at the DSC materials and consider the implications for teaching and learning.</a:t>
            </a:r>
          </a:p>
          <a:p>
            <a:endParaRPr lang="en-US" sz="700" dirty="0"/>
          </a:p>
          <a:p>
            <a:r>
              <a:rPr lang="en-US" dirty="0" smtClean="0"/>
              <a:t>In order to effectively implement the DSC materials, we will examine:</a:t>
            </a:r>
          </a:p>
          <a:p>
            <a:pPr marL="457200" indent="-457200">
              <a:buClr>
                <a:schemeClr val="bg1"/>
              </a:buClr>
              <a:buFont typeface="Arial" pitchFamily="34" charset="0"/>
              <a:buChar char="•"/>
            </a:pPr>
            <a:r>
              <a:rPr lang="en-US" dirty="0" smtClean="0"/>
              <a:t>Lesson criteria</a:t>
            </a:r>
          </a:p>
          <a:p>
            <a:pPr marL="457200" indent="-457200">
              <a:buClr>
                <a:schemeClr val="bg1"/>
              </a:buClr>
              <a:buFont typeface="Arial" pitchFamily="34" charset="0"/>
              <a:buChar char="•"/>
            </a:pPr>
            <a:r>
              <a:rPr lang="en-US" dirty="0" smtClean="0"/>
              <a:t>Predictable lesson structure </a:t>
            </a:r>
          </a:p>
          <a:p>
            <a:pPr marL="457200" indent="-457200">
              <a:buClr>
                <a:schemeClr val="bg1"/>
              </a:buClr>
              <a:buFont typeface="Arial" pitchFamily="34" charset="0"/>
              <a:buChar char="•"/>
            </a:pPr>
            <a:r>
              <a:rPr lang="en-US" dirty="0" smtClean="0"/>
              <a:t>Lesson facilitation </a:t>
            </a:r>
          </a:p>
          <a:p>
            <a:pPr marL="457200" indent="-457200">
              <a:buClr>
                <a:schemeClr val="bg1"/>
              </a:buClr>
              <a:buFont typeface="Arial" pitchFamily="34" charset="0"/>
              <a:buChar char="•"/>
            </a:pPr>
            <a:r>
              <a:rPr lang="en-US" dirty="0" smtClean="0"/>
              <a:t>Facilitation techniques </a:t>
            </a:r>
            <a:endParaRPr lang="en-US" dirty="0"/>
          </a:p>
        </p:txBody>
      </p:sp>
    </p:spTree>
    <p:extLst>
      <p:ext uri="{BB962C8B-B14F-4D97-AF65-F5344CB8AC3E}">
        <p14:creationId xmlns:p14="http://schemas.microsoft.com/office/powerpoint/2010/main" val="14047019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fontScale="77500" lnSpcReduction="20000"/>
          </a:bodyPr>
          <a:lstStyle/>
          <a:p>
            <a:pPr marL="457200" indent="-457200">
              <a:buFont typeface="Arial" pitchFamily="34" charset="0"/>
              <a:buChar char="•"/>
            </a:pPr>
            <a:r>
              <a:rPr lang="en-US" dirty="0" smtClean="0"/>
              <a:t>Be accessible for all levels of students</a:t>
            </a:r>
          </a:p>
          <a:p>
            <a:pPr marL="457200" indent="-457200">
              <a:buFont typeface="Arial" pitchFamily="34" charset="0"/>
              <a:buChar char="•"/>
            </a:pPr>
            <a:r>
              <a:rPr lang="en-US" dirty="0" smtClean="0"/>
              <a:t>Contain designated places for introducing and reflecting on cooperative work.</a:t>
            </a:r>
          </a:p>
          <a:p>
            <a:pPr marL="457200" indent="-457200">
              <a:buFont typeface="Arial" pitchFamily="34" charset="0"/>
              <a:buChar char="•"/>
            </a:pPr>
            <a:r>
              <a:rPr lang="en-US" dirty="0" smtClean="0"/>
              <a:t>Be structured so that students did more thinking and talking than the teacher</a:t>
            </a:r>
          </a:p>
          <a:p>
            <a:pPr marL="457200" indent="-457200">
              <a:buFont typeface="Arial" pitchFamily="34" charset="0"/>
              <a:buChar char="•"/>
            </a:pPr>
            <a:r>
              <a:rPr lang="en-US" dirty="0" smtClean="0"/>
              <a:t>Have time for direct teaching when necessary</a:t>
            </a:r>
          </a:p>
          <a:p>
            <a:pPr marL="457200" indent="-457200">
              <a:buFont typeface="Arial" pitchFamily="34" charset="0"/>
              <a:buChar char="•"/>
            </a:pPr>
            <a:r>
              <a:rPr lang="en-US" dirty="0" smtClean="0"/>
              <a:t>Provide students with opportunities to practice and apply our teaching independently</a:t>
            </a:r>
          </a:p>
          <a:p>
            <a:pPr marL="457200" indent="-457200">
              <a:buFont typeface="Arial" pitchFamily="34" charset="0"/>
              <a:buChar char="•"/>
            </a:pPr>
            <a:r>
              <a:rPr lang="en-US" dirty="0" smtClean="0"/>
              <a:t>Construct authentic opportunities for students to collaborate  with one another </a:t>
            </a:r>
          </a:p>
        </p:txBody>
      </p:sp>
      <p:sp>
        <p:nvSpPr>
          <p:cNvPr id="5" name="Title 4"/>
          <p:cNvSpPr>
            <a:spLocks noGrp="1"/>
          </p:cNvSpPr>
          <p:nvPr>
            <p:ph type="title"/>
          </p:nvPr>
        </p:nvSpPr>
        <p:spPr/>
        <p:txBody>
          <a:bodyPr/>
          <a:lstStyle/>
          <a:p>
            <a:r>
              <a:rPr lang="en-US" dirty="0" smtClean="0"/>
              <a:t>Criteria for Lessons </a:t>
            </a:r>
            <a:endParaRPr lang="en-US" dirty="0"/>
          </a:p>
        </p:txBody>
      </p:sp>
    </p:spTree>
    <p:extLst>
      <p:ext uri="{BB962C8B-B14F-4D97-AF65-F5344CB8AC3E}">
        <p14:creationId xmlns:p14="http://schemas.microsoft.com/office/powerpoint/2010/main" val="1483834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marL="514350" indent="-514350">
              <a:buFont typeface="+mj-lt"/>
              <a:buAutoNum type="arabicPeriod"/>
            </a:pPr>
            <a:r>
              <a:rPr lang="en-US" dirty="0" smtClean="0"/>
              <a:t>Preparation for work</a:t>
            </a:r>
          </a:p>
          <a:p>
            <a:pPr marL="514350" indent="-514350">
              <a:buFont typeface="+mj-lt"/>
              <a:buAutoNum type="arabicPeriod"/>
            </a:pPr>
            <a:r>
              <a:rPr lang="en-US" dirty="0" smtClean="0"/>
              <a:t>Whole-class teaching time</a:t>
            </a:r>
          </a:p>
          <a:p>
            <a:pPr marL="514350" indent="-514350">
              <a:buFont typeface="+mj-lt"/>
              <a:buAutoNum type="arabicPeriod"/>
            </a:pPr>
            <a:r>
              <a:rPr lang="en-US" dirty="0" smtClean="0"/>
              <a:t>Independent work time</a:t>
            </a:r>
          </a:p>
          <a:p>
            <a:pPr marL="514350" indent="-514350">
              <a:buFont typeface="+mj-lt"/>
              <a:buAutoNum type="arabicPeriod"/>
            </a:pPr>
            <a:r>
              <a:rPr lang="en-US" dirty="0" smtClean="0"/>
              <a:t>Lesson reflection </a:t>
            </a:r>
            <a:endParaRPr lang="en-US" dirty="0"/>
          </a:p>
        </p:txBody>
      </p:sp>
      <p:sp>
        <p:nvSpPr>
          <p:cNvPr id="5" name="Title 4"/>
          <p:cNvSpPr>
            <a:spLocks noGrp="1"/>
          </p:cNvSpPr>
          <p:nvPr>
            <p:ph type="title"/>
          </p:nvPr>
        </p:nvSpPr>
        <p:spPr/>
        <p:txBody>
          <a:bodyPr/>
          <a:lstStyle/>
          <a:p>
            <a:r>
              <a:rPr lang="en-US" dirty="0" smtClean="0"/>
              <a:t>Predictable Lesson Structure</a:t>
            </a:r>
            <a:endParaRPr lang="en-US" dirty="0"/>
          </a:p>
        </p:txBody>
      </p:sp>
    </p:spTree>
    <p:extLst>
      <p:ext uri="{BB962C8B-B14F-4D97-AF65-F5344CB8AC3E}">
        <p14:creationId xmlns:p14="http://schemas.microsoft.com/office/powerpoint/2010/main" val="7902880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fontScale="92500" lnSpcReduction="10000"/>
          </a:bodyPr>
          <a:lstStyle/>
          <a:p>
            <a:r>
              <a:rPr lang="en-US" b="1" dirty="0" smtClean="0">
                <a:solidFill>
                  <a:srgbClr val="FF6600"/>
                </a:solidFill>
              </a:rPr>
              <a:t>Inside-Outside Circle</a:t>
            </a:r>
          </a:p>
          <a:p>
            <a:pPr marL="514350" indent="-514350">
              <a:buFont typeface="+mj-lt"/>
              <a:buAutoNum type="arabicPeriod"/>
            </a:pPr>
            <a:r>
              <a:rPr lang="en-US" dirty="0" smtClean="0"/>
              <a:t>How is the predictable structure similar to what I already do?</a:t>
            </a:r>
          </a:p>
          <a:p>
            <a:pPr marL="514350" indent="-514350">
              <a:buFont typeface="+mj-lt"/>
              <a:buAutoNum type="arabicPeriod"/>
            </a:pPr>
            <a:r>
              <a:rPr lang="en-US" dirty="0" smtClean="0"/>
              <a:t>How is it different?</a:t>
            </a:r>
          </a:p>
          <a:p>
            <a:r>
              <a:rPr lang="en-US" sz="1500" dirty="0" smtClean="0"/>
              <a:t>_________________________________________________________________________________</a:t>
            </a:r>
          </a:p>
          <a:p>
            <a:pPr marL="514350" indent="-514350">
              <a:buFont typeface="+mj-lt"/>
              <a:buAutoNum type="arabicPeriod"/>
            </a:pPr>
            <a:r>
              <a:rPr lang="en-US" dirty="0" smtClean="0"/>
              <a:t>What changes will I make to my teaching</a:t>
            </a:r>
          </a:p>
          <a:p>
            <a:pPr marL="514350" indent="-514350">
              <a:buFont typeface="+mj-lt"/>
              <a:buAutoNum type="arabicPeriod"/>
            </a:pPr>
            <a:r>
              <a:rPr lang="en-US" dirty="0" smtClean="0"/>
              <a:t>What possible impact can that have on learning? </a:t>
            </a:r>
            <a:endParaRPr lang="en-US" dirty="0"/>
          </a:p>
          <a:p>
            <a:pPr marL="514350" indent="-514350">
              <a:buFont typeface="+mj-lt"/>
              <a:buAutoNum type="arabicPeriod"/>
            </a:pPr>
            <a:endParaRPr lang="en-US" dirty="0" smtClean="0"/>
          </a:p>
          <a:p>
            <a:endParaRPr lang="en-US" dirty="0"/>
          </a:p>
          <a:p>
            <a:endParaRPr lang="en-US" dirty="0" smtClean="0"/>
          </a:p>
          <a:p>
            <a:endParaRPr lang="en-US" dirty="0"/>
          </a:p>
        </p:txBody>
      </p:sp>
      <p:sp>
        <p:nvSpPr>
          <p:cNvPr id="5" name="Title 4"/>
          <p:cNvSpPr>
            <a:spLocks noGrp="1"/>
          </p:cNvSpPr>
          <p:nvPr>
            <p:ph type="title"/>
          </p:nvPr>
        </p:nvSpPr>
        <p:spPr/>
        <p:txBody>
          <a:bodyPr/>
          <a:lstStyle/>
          <a:p>
            <a:r>
              <a:rPr lang="en-US" dirty="0" smtClean="0"/>
              <a:t>Taking a Closer Look</a:t>
            </a:r>
            <a:endParaRPr lang="en-US" dirty="0"/>
          </a:p>
        </p:txBody>
      </p:sp>
    </p:spTree>
    <p:extLst>
      <p:ext uri="{BB962C8B-B14F-4D97-AF65-F5344CB8AC3E}">
        <p14:creationId xmlns:p14="http://schemas.microsoft.com/office/powerpoint/2010/main" val="37866702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98474" y="1295400"/>
            <a:ext cx="8188326" cy="4830764"/>
          </a:xfrm>
        </p:spPr>
        <p:txBody>
          <a:bodyPr>
            <a:normAutofit fontScale="92500" lnSpcReduction="10000"/>
          </a:bodyPr>
          <a:lstStyle/>
          <a:p>
            <a:pPr marL="457200" indent="-457200">
              <a:buFont typeface="Arial" pitchFamily="34" charset="0"/>
              <a:buChar char="•"/>
            </a:pPr>
            <a:r>
              <a:rPr lang="en-US" dirty="0" smtClean="0"/>
              <a:t>Read an </a:t>
            </a:r>
            <a:r>
              <a:rPr lang="en-US" b="1" i="1" dirty="0" smtClean="0">
                <a:solidFill>
                  <a:srgbClr val="FF6600"/>
                </a:solidFill>
              </a:rPr>
              <a:t>entire lesson </a:t>
            </a:r>
            <a:r>
              <a:rPr lang="en-US" dirty="0" smtClean="0"/>
              <a:t>in your teachers manual (MM, MMV or BAW).</a:t>
            </a:r>
          </a:p>
          <a:p>
            <a:pPr marL="457200" indent="-457200">
              <a:buFont typeface="Arial" pitchFamily="34" charset="0"/>
              <a:buChar char="•"/>
            </a:pPr>
            <a:r>
              <a:rPr lang="en-US" dirty="0" smtClean="0"/>
              <a:t>Take a pencil or sticky note and identify the following parts of a lesson: </a:t>
            </a:r>
            <a:r>
              <a:rPr lang="en-US" sz="2600" dirty="0" smtClean="0"/>
              <a:t>(pg. 43)</a:t>
            </a:r>
          </a:p>
          <a:p>
            <a:pPr marL="1092200" lvl="1" indent="-457200">
              <a:buFont typeface="Arial" pitchFamily="34" charset="0"/>
              <a:buChar char="•"/>
            </a:pPr>
            <a:r>
              <a:rPr lang="en-US" dirty="0" smtClean="0"/>
              <a:t>Preparation for work (pg. 32-33)</a:t>
            </a:r>
          </a:p>
          <a:p>
            <a:pPr marL="1092200" lvl="1" indent="-457200">
              <a:buFont typeface="Arial" pitchFamily="34" charset="0"/>
              <a:buChar char="•"/>
            </a:pPr>
            <a:r>
              <a:rPr lang="en-US" dirty="0" smtClean="0"/>
              <a:t>Whole-class teaching time (pg. 34-37)</a:t>
            </a:r>
          </a:p>
          <a:p>
            <a:pPr marL="1092200" lvl="1" indent="-457200">
              <a:buFont typeface="Arial" pitchFamily="34" charset="0"/>
              <a:buChar char="•"/>
            </a:pPr>
            <a:r>
              <a:rPr lang="en-US" dirty="0" smtClean="0"/>
              <a:t>Independent work time (pg. 38-39)</a:t>
            </a:r>
          </a:p>
          <a:p>
            <a:pPr marL="1092200" lvl="1" indent="-457200">
              <a:buFont typeface="Arial" pitchFamily="34" charset="0"/>
              <a:buChar char="•"/>
            </a:pPr>
            <a:r>
              <a:rPr lang="en-US" dirty="0" smtClean="0"/>
              <a:t>Lesson reflection (pg. 40-41)</a:t>
            </a:r>
          </a:p>
          <a:p>
            <a:pPr marL="457200" indent="-457200">
              <a:buFont typeface="Arial" pitchFamily="34" charset="0"/>
              <a:buChar char="•"/>
            </a:pPr>
            <a:r>
              <a:rPr lang="en-US" dirty="0" smtClean="0"/>
              <a:t>Discuss your findings with your tablemates. </a:t>
            </a:r>
          </a:p>
          <a:p>
            <a:endParaRPr lang="en-US" dirty="0"/>
          </a:p>
        </p:txBody>
      </p:sp>
      <p:sp>
        <p:nvSpPr>
          <p:cNvPr id="5" name="Title 4"/>
          <p:cNvSpPr>
            <a:spLocks noGrp="1"/>
          </p:cNvSpPr>
          <p:nvPr>
            <p:ph type="title"/>
          </p:nvPr>
        </p:nvSpPr>
        <p:spPr/>
        <p:txBody>
          <a:bodyPr/>
          <a:lstStyle/>
          <a:p>
            <a:r>
              <a:rPr lang="en-US" dirty="0" smtClean="0"/>
              <a:t>Try this…</a:t>
            </a:r>
            <a:endParaRPr lang="en-US" dirty="0"/>
          </a:p>
        </p:txBody>
      </p:sp>
    </p:spTree>
    <p:extLst>
      <p:ext uri="{BB962C8B-B14F-4D97-AF65-F5344CB8AC3E}">
        <p14:creationId xmlns:p14="http://schemas.microsoft.com/office/powerpoint/2010/main" val="7998156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marL="457200" indent="-457200">
              <a:buFont typeface="Arial" pitchFamily="34" charset="0"/>
              <a:buChar char="•"/>
            </a:pPr>
            <a:r>
              <a:rPr lang="en-US" dirty="0" smtClean="0"/>
              <a:t>To provide students with strategies to help them make sense of texts.</a:t>
            </a:r>
          </a:p>
          <a:p>
            <a:pPr marL="1092200" lvl="1" indent="-457200">
              <a:buFont typeface="Arial" pitchFamily="34" charset="0"/>
              <a:buChar char="•"/>
            </a:pPr>
            <a:r>
              <a:rPr lang="en-US" dirty="0" smtClean="0"/>
              <a:t>Thinking and talking about text</a:t>
            </a:r>
          </a:p>
          <a:p>
            <a:pPr marL="457200" indent="-457200">
              <a:buFont typeface="Arial" pitchFamily="34" charset="0"/>
              <a:buChar char="•"/>
            </a:pPr>
            <a:endParaRPr lang="en-US" sz="1200" dirty="0"/>
          </a:p>
          <a:p>
            <a:pPr marL="457200" indent="-457200">
              <a:buFont typeface="Arial" pitchFamily="34" charset="0"/>
              <a:buChar char="•"/>
            </a:pPr>
            <a:r>
              <a:rPr lang="en-US" dirty="0" smtClean="0"/>
              <a:t>To provide opportunities for students to work together and to develop socially and ethically.  </a:t>
            </a:r>
            <a:endParaRPr lang="en-US" dirty="0"/>
          </a:p>
        </p:txBody>
      </p:sp>
      <p:sp>
        <p:nvSpPr>
          <p:cNvPr id="5" name="Title 4"/>
          <p:cNvSpPr>
            <a:spLocks noGrp="1"/>
          </p:cNvSpPr>
          <p:nvPr>
            <p:ph type="title"/>
          </p:nvPr>
        </p:nvSpPr>
        <p:spPr/>
        <p:txBody>
          <a:bodyPr/>
          <a:lstStyle/>
          <a:p>
            <a:r>
              <a:rPr lang="en-US" dirty="0" smtClean="0"/>
              <a:t>Dual Goals of MM</a:t>
            </a:r>
            <a:endParaRPr lang="en-US" dirty="0"/>
          </a:p>
        </p:txBody>
      </p:sp>
    </p:spTree>
    <p:extLst>
      <p:ext uri="{BB962C8B-B14F-4D97-AF65-F5344CB8AC3E}">
        <p14:creationId xmlns:p14="http://schemas.microsoft.com/office/powerpoint/2010/main" val="1306200033"/>
      </p:ext>
    </p:extLst>
  </p:cSld>
  <p:clrMapOvr>
    <a:masterClrMapping/>
  </p:clrMapOvr>
  <p:timing>
    <p:tnLst>
      <p:par>
        <p:cTn id="1" dur="indefinite" restart="never" nodeType="tmRoot"/>
      </p:par>
    </p:tnLst>
  </p:timing>
</p:sld>
</file>

<file path=ppt/theme/theme1.xml><?xml version="1.0" encoding="utf-8"?>
<a:theme xmlns:a="http://schemas.openxmlformats.org/drawingml/2006/main" name="Advantage">
  <a:themeElements>
    <a:clrScheme name="Custom 1">
      <a:dk1>
        <a:srgbClr val="262626"/>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MISC0020_PD_template_opt4[1].potx</Template>
  <TotalTime>24753</TotalTime>
  <Words>1653</Words>
  <Application>Microsoft Office PowerPoint</Application>
  <PresentationFormat>On-screen Show (4:3)</PresentationFormat>
  <Paragraphs>236</Paragraphs>
  <Slides>24</Slides>
  <Notes>20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Advantage</vt:lpstr>
      <vt:lpstr>K-6 Literacy Academy </vt:lpstr>
      <vt:lpstr>  Guiding Principles</vt:lpstr>
      <vt:lpstr>Before We Teach</vt:lpstr>
      <vt:lpstr>Goals for this session…</vt:lpstr>
      <vt:lpstr>Criteria for Lessons </vt:lpstr>
      <vt:lpstr>Predictable Lesson Structure</vt:lpstr>
      <vt:lpstr>Taking a Closer Look</vt:lpstr>
      <vt:lpstr>Try this…</vt:lpstr>
      <vt:lpstr>Dual Goals of MM</vt:lpstr>
      <vt:lpstr>Goals of MM Vocabulary </vt:lpstr>
      <vt:lpstr>Question!</vt:lpstr>
      <vt:lpstr>Dual Goals of BAW</vt:lpstr>
      <vt:lpstr>The Importance of Lesson Structure</vt:lpstr>
      <vt:lpstr>Watch This</vt:lpstr>
      <vt:lpstr>Lesson Facilitation </vt:lpstr>
      <vt:lpstr>Effective Lesson Facilitation</vt:lpstr>
      <vt:lpstr>Question!</vt:lpstr>
      <vt:lpstr>Watch This </vt:lpstr>
      <vt:lpstr>Facilitation Techniques </vt:lpstr>
      <vt:lpstr>Back to the Teacher’s Manuals</vt:lpstr>
      <vt:lpstr>Let’s Dig Deeper</vt:lpstr>
      <vt:lpstr>Question!</vt:lpstr>
      <vt:lpstr>Planning </vt:lpstr>
      <vt:lpstr>A Closer Look Reflection </vt:lpstr>
    </vt:vector>
  </TitlesOfParts>
  <Company>DSC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 Berman</dc:creator>
  <cp:lastModifiedBy>Gina Zugelder</cp:lastModifiedBy>
  <cp:revision>393</cp:revision>
  <cp:lastPrinted>2011-03-27T11:35:43Z</cp:lastPrinted>
  <dcterms:created xsi:type="dcterms:W3CDTF">2011-05-27T15:35:57Z</dcterms:created>
  <dcterms:modified xsi:type="dcterms:W3CDTF">2011-06-06T14:21:21Z</dcterms:modified>
</cp:coreProperties>
</file>